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3" r:id="rId5"/>
    <p:sldId id="259" r:id="rId6"/>
    <p:sldId id="260" r:id="rId7"/>
    <p:sldId id="261" r:id="rId8"/>
    <p:sldId id="266" r:id="rId9"/>
    <p:sldId id="262" r:id="rId10"/>
    <p:sldId id="264" r:id="rId11"/>
    <p:sldId id="267" r:id="rId12"/>
    <p:sldId id="268" r:id="rId13"/>
    <p:sldId id="265"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64" y="-8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86773-80C7-409F-8E87-F658B19D28A2}" type="datetimeFigureOut">
              <a:rPr lang="pl-PL" smtClean="0"/>
              <a:pPr/>
              <a:t>2011-05-30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AAE3E-C264-42EC-ABBD-7C60D6E1F8A1}" type="slidenum">
              <a:rPr lang="pl-PL" smtClean="0"/>
              <a:pPr/>
              <a:t>‹#›</a:t>
            </a:fld>
            <a:endParaRPr lang="pl-PL"/>
          </a:p>
        </p:txBody>
      </p:sp>
    </p:spTree>
    <p:extLst>
      <p:ext uri="{BB962C8B-B14F-4D97-AF65-F5344CB8AC3E}">
        <p14:creationId xmlns="" xmlns:p14="http://schemas.microsoft.com/office/powerpoint/2010/main" val="275161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08AAE3E-C264-42EC-ABBD-7C60D6E1F8A1}" type="slidenum">
              <a:rPr lang="pl-PL" smtClean="0"/>
              <a:pPr/>
              <a:t>2</a:t>
            </a:fld>
            <a:endParaRPr lang="pl-PL"/>
          </a:p>
        </p:txBody>
      </p:sp>
    </p:spTree>
    <p:extLst>
      <p:ext uri="{BB962C8B-B14F-4D97-AF65-F5344CB8AC3E}">
        <p14:creationId xmlns="" xmlns:p14="http://schemas.microsoft.com/office/powerpoint/2010/main" val="150063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08AAE3E-C264-42EC-ABBD-7C60D6E1F8A1}" type="slidenum">
              <a:rPr lang="pl-PL" smtClean="0"/>
              <a:pPr/>
              <a:t>7</a:t>
            </a:fld>
            <a:endParaRPr lang="pl-PL"/>
          </a:p>
        </p:txBody>
      </p:sp>
    </p:spTree>
    <p:extLst>
      <p:ext uri="{BB962C8B-B14F-4D97-AF65-F5344CB8AC3E}">
        <p14:creationId xmlns="" xmlns:p14="http://schemas.microsoft.com/office/powerpoint/2010/main" val="306180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7" name="Rectangle 2"/>
          <p:cNvSpPr>
            <a:spLocks noGrp="1"/>
          </p:cNvSpPr>
          <p:nvPr>
            <p:ph type="ctrTitle"/>
          </p:nvPr>
        </p:nvSpPr>
        <p:spPr>
          <a:xfrm>
            <a:off x="685800" y="2130425"/>
            <a:ext cx="7772400" cy="1470025"/>
          </a:xfrm>
        </p:spPr>
        <p:txBody>
          <a:bodyPr>
            <a:noAutofit/>
          </a:bodyPr>
          <a:lstStyle>
            <a:lvl1pPr algn="ctr">
              <a:defRPr sz="5500"/>
            </a:lvl1pPr>
          </a:lstStyle>
          <a:p>
            <a:r>
              <a:rPr lang="pl-PL" altLang="ko-KR" smtClean="0"/>
              <a:t>Kliknij, aby edytować styl</a:t>
            </a:r>
            <a:endParaRPr lang="ko-KR" altLang="ko-KR"/>
          </a:p>
        </p:txBody>
      </p:sp>
      <p:sp>
        <p:nvSpPr>
          <p:cNvPr id="5" name="Rectangle 3"/>
          <p:cNvSpPr>
            <a:spLocks noGrp="1"/>
          </p:cNvSpPr>
          <p:nvPr>
            <p:ph type="subTitle" idx="1"/>
          </p:nvPr>
        </p:nvSpPr>
        <p:spPr>
          <a:xfrm>
            <a:off x="1371600" y="3753728"/>
            <a:ext cx="6400800" cy="1752600"/>
          </a:xfrm>
        </p:spPr>
        <p:txBody>
          <a:bodyPr>
            <a:normAutofit/>
          </a:bodyPr>
          <a:lstStyle>
            <a:lvl1pPr marL="0" indent="0" algn="ctr">
              <a:buNone/>
              <a:defRPr sz="2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altLang="ko-KR" smtClean="0"/>
              <a:t>Kliknij, aby edytować styl wzorca podtytułu</a:t>
            </a:r>
            <a:endParaRPr lang="ko-KR" altLang="ko-KR"/>
          </a:p>
        </p:txBody>
      </p:sp>
      <p:sp>
        <p:nvSpPr>
          <p:cNvPr id="10" name="Rectangle 4"/>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30" name="Rectangle 5"/>
          <p:cNvSpPr>
            <a:spLocks noGrp="1"/>
          </p:cNvSpPr>
          <p:nvPr>
            <p:ph type="ftr" sz="quarter" idx="11"/>
          </p:nvPr>
        </p:nvSpPr>
        <p:spPr/>
        <p:txBody>
          <a:bodyPr/>
          <a:lstStyle/>
          <a:p>
            <a:endParaRPr lang="pl-PL"/>
          </a:p>
        </p:txBody>
      </p:sp>
      <p:sp>
        <p:nvSpPr>
          <p:cNvPr id="13" name="Rectangle 6"/>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pl-PL" altLang="ko-KR" smtClean="0"/>
              <a:t>Kliknij, aby edytować styl</a:t>
            </a:r>
            <a:endParaRPr lang="ko-KR" altLang="ko-KR"/>
          </a:p>
        </p:txBody>
      </p:sp>
      <p:sp>
        <p:nvSpPr>
          <p:cNvPr id="3" name="Rectangle 3"/>
          <p:cNvSpPr>
            <a:spLocks noGrp="1"/>
          </p:cNvSpPr>
          <p:nvPr>
            <p:ph type="body" orient="vert" idx="1"/>
          </p:nvPr>
        </p:nvSpPr>
        <p:spPr/>
        <p:txBody>
          <a:bodyPr vert="eaVert"/>
          <a:lstStyle/>
          <a:p>
            <a:pPr lvl="0"/>
            <a:r>
              <a:rPr lang="pl-PL" altLang="ko-KR" smtClean="0"/>
              <a:t>Kliknij, aby edytować style wzorca tekstu</a:t>
            </a:r>
          </a:p>
          <a:p>
            <a:pPr lvl="1"/>
            <a:r>
              <a:rPr lang="pl-PL" altLang="ko-KR" smtClean="0"/>
              <a:t>Drugi poziom</a:t>
            </a:r>
          </a:p>
          <a:p>
            <a:pPr lvl="2"/>
            <a:r>
              <a:rPr lang="pl-PL" altLang="ko-KR" smtClean="0"/>
              <a:t>Trzeci poziom</a:t>
            </a:r>
          </a:p>
          <a:p>
            <a:pPr lvl="3"/>
            <a:r>
              <a:rPr lang="pl-PL" altLang="ko-KR" smtClean="0"/>
              <a:t>Czwarty poziom</a:t>
            </a:r>
          </a:p>
          <a:p>
            <a:pPr lvl="4"/>
            <a:r>
              <a:rPr lang="pl-PL" altLang="ko-KR" smtClean="0"/>
              <a:t>Piąty poziom</a:t>
            </a:r>
            <a:endParaRPr lang="ko-KR" altLang="ko-KR"/>
          </a:p>
        </p:txBody>
      </p:sp>
      <p:sp>
        <p:nvSpPr>
          <p:cNvPr id="4" name="Rectangle 4"/>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5" name="Rectangle 5"/>
          <p:cNvSpPr>
            <a:spLocks noGrp="1"/>
          </p:cNvSpPr>
          <p:nvPr>
            <p:ph type="ftr" sz="quarter" idx="11"/>
          </p:nvPr>
        </p:nvSpPr>
        <p:spPr/>
        <p:txBody>
          <a:bodyPr/>
          <a:lstStyle/>
          <a:p>
            <a:endParaRPr lang="pl-PL"/>
          </a:p>
        </p:txBody>
      </p:sp>
      <p:sp>
        <p:nvSpPr>
          <p:cNvPr id="6" name="Rectangle 6"/>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Rectangle 2"/>
          <p:cNvSpPr>
            <a:spLocks noGrp="1"/>
          </p:cNvSpPr>
          <p:nvPr>
            <p:ph type="title" orient="vert"/>
          </p:nvPr>
        </p:nvSpPr>
        <p:spPr>
          <a:xfrm>
            <a:off x="6629400" y="274638"/>
            <a:ext cx="2057400" cy="5851525"/>
          </a:xfrm>
        </p:spPr>
        <p:txBody>
          <a:bodyPr vert="eaVert"/>
          <a:lstStyle/>
          <a:p>
            <a:r>
              <a:rPr lang="pl-PL" altLang="ko-KR" smtClean="0"/>
              <a:t>Kliknij, aby edytować styl</a:t>
            </a:r>
            <a:endParaRPr lang="ko-KR" altLang="ko-KR"/>
          </a:p>
        </p:txBody>
      </p:sp>
      <p:sp>
        <p:nvSpPr>
          <p:cNvPr id="3" name="Rectangle 3"/>
          <p:cNvSpPr>
            <a:spLocks noGrp="1"/>
          </p:cNvSpPr>
          <p:nvPr>
            <p:ph type="body" orient="vert" idx="1"/>
          </p:nvPr>
        </p:nvSpPr>
        <p:spPr>
          <a:xfrm>
            <a:off x="457200" y="274638"/>
            <a:ext cx="6019800" cy="5851525"/>
          </a:xfrm>
        </p:spPr>
        <p:txBody>
          <a:bodyPr vert="eaVert"/>
          <a:lstStyle/>
          <a:p>
            <a:pPr lvl="0"/>
            <a:r>
              <a:rPr lang="pl-PL" altLang="ko-KR" smtClean="0"/>
              <a:t>Kliknij, aby edytować style wzorca tekstu</a:t>
            </a:r>
          </a:p>
          <a:p>
            <a:pPr lvl="1"/>
            <a:r>
              <a:rPr lang="pl-PL" altLang="ko-KR" smtClean="0"/>
              <a:t>Drugi poziom</a:t>
            </a:r>
          </a:p>
          <a:p>
            <a:pPr lvl="2"/>
            <a:r>
              <a:rPr lang="pl-PL" altLang="ko-KR" smtClean="0"/>
              <a:t>Trzeci poziom</a:t>
            </a:r>
          </a:p>
          <a:p>
            <a:pPr lvl="3"/>
            <a:r>
              <a:rPr lang="pl-PL" altLang="ko-KR" smtClean="0"/>
              <a:t>Czwarty poziom</a:t>
            </a:r>
          </a:p>
          <a:p>
            <a:pPr lvl="4"/>
            <a:r>
              <a:rPr lang="pl-PL" altLang="ko-KR" smtClean="0"/>
              <a:t>Piąty poziom</a:t>
            </a:r>
            <a:endParaRPr lang="ko-KR" altLang="ko-KR"/>
          </a:p>
        </p:txBody>
      </p:sp>
      <p:sp>
        <p:nvSpPr>
          <p:cNvPr id="4" name="Rectangle 4"/>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5" name="Rectangle 5"/>
          <p:cNvSpPr>
            <a:spLocks noGrp="1"/>
          </p:cNvSpPr>
          <p:nvPr>
            <p:ph type="ftr" sz="quarter" idx="11"/>
          </p:nvPr>
        </p:nvSpPr>
        <p:spPr/>
        <p:txBody>
          <a:bodyPr/>
          <a:lstStyle/>
          <a:p>
            <a:endParaRPr lang="pl-PL"/>
          </a:p>
        </p:txBody>
      </p:sp>
      <p:sp>
        <p:nvSpPr>
          <p:cNvPr id="6" name="Rectangle 6"/>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pl-PL" altLang="ko-KR" smtClean="0"/>
              <a:t>Kliknij, aby edytować styl</a:t>
            </a:r>
            <a:endParaRPr lang="ko-KR" altLang="ko-KR"/>
          </a:p>
        </p:txBody>
      </p:sp>
      <p:sp>
        <p:nvSpPr>
          <p:cNvPr id="3" name="Rectangle 3"/>
          <p:cNvSpPr>
            <a:spLocks noGrp="1"/>
          </p:cNvSpPr>
          <p:nvPr>
            <p:ph idx="1"/>
          </p:nvPr>
        </p:nvSpPr>
        <p:spPr/>
        <p:txBody>
          <a:bodyPr/>
          <a:lstStyle/>
          <a:p>
            <a:pPr lvl="0"/>
            <a:r>
              <a:rPr lang="pl-PL" altLang="ko-KR" smtClean="0"/>
              <a:t>Kliknij, aby edytować style wzorca tekstu</a:t>
            </a:r>
          </a:p>
          <a:p>
            <a:pPr lvl="1"/>
            <a:r>
              <a:rPr lang="pl-PL" altLang="ko-KR" smtClean="0"/>
              <a:t>Drugi poziom</a:t>
            </a:r>
          </a:p>
          <a:p>
            <a:pPr lvl="2"/>
            <a:r>
              <a:rPr lang="pl-PL" altLang="ko-KR" smtClean="0"/>
              <a:t>Trzeci poziom</a:t>
            </a:r>
          </a:p>
          <a:p>
            <a:pPr lvl="3"/>
            <a:r>
              <a:rPr lang="pl-PL" altLang="ko-KR" smtClean="0"/>
              <a:t>Czwarty poziom</a:t>
            </a:r>
          </a:p>
          <a:p>
            <a:pPr lvl="4"/>
            <a:r>
              <a:rPr lang="pl-PL" altLang="ko-KR" smtClean="0"/>
              <a:t>Piąty poziom</a:t>
            </a:r>
            <a:endParaRPr lang="ko-KR" altLang="ko-KR"/>
          </a:p>
        </p:txBody>
      </p:sp>
      <p:sp>
        <p:nvSpPr>
          <p:cNvPr id="4" name="Rectangle 4"/>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5" name="Rectangle 5"/>
          <p:cNvSpPr>
            <a:spLocks noGrp="1"/>
          </p:cNvSpPr>
          <p:nvPr>
            <p:ph type="ftr" sz="quarter" idx="11"/>
          </p:nvPr>
        </p:nvSpPr>
        <p:spPr/>
        <p:txBody>
          <a:bodyPr/>
          <a:lstStyle/>
          <a:p>
            <a:endParaRPr lang="pl-PL"/>
          </a:p>
        </p:txBody>
      </p:sp>
      <p:sp>
        <p:nvSpPr>
          <p:cNvPr id="6" name="Rectangle 6"/>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0" y="2905125"/>
            <a:ext cx="7772400" cy="1362075"/>
          </a:xfrm>
        </p:spPr>
        <p:txBody>
          <a:bodyPr anchor="t"/>
          <a:lstStyle>
            <a:lvl1pPr algn="l">
              <a:defRPr sz="4300" b="1" cap="none" baseline="0"/>
            </a:lvl1pPr>
          </a:lstStyle>
          <a:p>
            <a:r>
              <a:rPr lang="pl-PL" smtClean="0"/>
              <a:t>Kliknij, aby edytować styl</a:t>
            </a:r>
            <a:endParaRPr lang="en-US"/>
          </a:p>
        </p:txBody>
      </p:sp>
      <p:sp>
        <p:nvSpPr>
          <p:cNvPr id="3" name="Text Placeholder 2"/>
          <p:cNvSpPr>
            <a:spLocks noGrp="1"/>
          </p:cNvSpPr>
          <p:nvPr>
            <p:ph type="body" idx="1"/>
          </p:nvPr>
        </p:nvSpPr>
        <p:spPr>
          <a:xfrm>
            <a:off x="685800" y="1376362"/>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Text Placeholder 4"/>
          <p:cNvSpPr>
            <a:spLocks noGrp="1"/>
          </p:cNvSpPr>
          <p:nvPr>
            <p:ph type="body" sz="quarter" idx="3"/>
          </p:nvPr>
        </p:nvSpPr>
        <p:spPr>
          <a:xfrm>
            <a:off x="4645025" y="1535113"/>
            <a:ext cx="4041775"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Date Placeholder 6"/>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pl-PL" altLang="ko-KR" smtClean="0"/>
              <a:t>Kliknij, aby edytować styl</a:t>
            </a:r>
            <a:endParaRPr lang="ko-KR" altLang="ko-KR"/>
          </a:p>
        </p:txBody>
      </p:sp>
      <p:sp>
        <p:nvSpPr>
          <p:cNvPr id="3" name="Rectangle 3"/>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4" name="Rectangle 4"/>
          <p:cNvSpPr>
            <a:spLocks noGrp="1"/>
          </p:cNvSpPr>
          <p:nvPr>
            <p:ph type="ftr" sz="quarter" idx="11"/>
          </p:nvPr>
        </p:nvSpPr>
        <p:spPr/>
        <p:txBody>
          <a:bodyPr/>
          <a:lstStyle/>
          <a:p>
            <a:endParaRPr lang="pl-PL"/>
          </a:p>
        </p:txBody>
      </p:sp>
      <p:sp>
        <p:nvSpPr>
          <p:cNvPr id="5" name="Rectangle 5"/>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3" name="Rectangle 3"/>
          <p:cNvSpPr>
            <a:spLocks noGrp="1"/>
          </p:cNvSpPr>
          <p:nvPr>
            <p:ph type="ftr" sz="quarter" idx="11"/>
          </p:nvPr>
        </p:nvSpPr>
        <p:spPr/>
        <p:txBody>
          <a:bodyPr/>
          <a:lstStyle/>
          <a:p>
            <a:endParaRPr lang="pl-PL"/>
          </a:p>
        </p:txBody>
      </p:sp>
      <p:sp>
        <p:nvSpPr>
          <p:cNvPr id="4" name="Rectangle 4"/>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lIns="45720" rIns="45720" anchor="b">
            <a:scene3d>
              <a:camera prst="orthographicFront"/>
              <a:lightRig rig="soft" dir="t"/>
            </a:scene3d>
            <a:sp3d prstMaterial="powder">
              <a:bevelT w="0" h="0"/>
              <a:contourClr>
                <a:schemeClr val="bg2">
                  <a:tint val="85000"/>
                  <a:satMod val="120000"/>
                </a:schemeClr>
              </a:contourClr>
            </a:sp3d>
          </a:bodyPr>
          <a:lstStyle>
            <a:lvl1pPr algn="l">
              <a:defRPr sz="2000" b="1" cap="all" baseline="0">
                <a:effectLst/>
              </a:defRPr>
            </a:lvl1pPr>
          </a:lstStyle>
          <a:p>
            <a:r>
              <a:rPr lang="pl-PL" smtClean="0"/>
              <a:t>Kliknij, aby edytować styl</a:t>
            </a:r>
            <a:endParaRPr lang="en-US"/>
          </a:p>
        </p:txBody>
      </p:sp>
      <p:sp>
        <p:nvSpPr>
          <p:cNvPr id="3" name="Content Placeholder 2"/>
          <p:cNvSpPr>
            <a:spLocks noGrp="1"/>
          </p:cNvSpPr>
          <p:nvPr>
            <p:ph idx="1"/>
          </p:nvPr>
        </p:nvSpPr>
        <p:spPr>
          <a:xfrm>
            <a:off x="3575050" y="1447799"/>
            <a:ext cx="5111750" cy="4690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457200" y="1447608"/>
            <a:ext cx="3008313" cy="4691063"/>
          </a:xfrm>
        </p:spPr>
        <p:txBody>
          <a:bodyPr lIns="45720" rIns="4572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3" name="Rectangle 12"/>
          <p:cNvSpPr/>
          <p:nvPr/>
        </p:nvSpPr>
        <p:spPr>
          <a:xfrm rot="21172883" flipH="1">
            <a:off x="4068648" y="1312793"/>
            <a:ext cx="3673971" cy="3673971"/>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Rectangle 10"/>
          <p:cNvSpPr/>
          <p:nvPr/>
        </p:nvSpPr>
        <p:spPr>
          <a:xfrm rot="21435926" flipH="1">
            <a:off x="4045012" y="1267664"/>
            <a:ext cx="3673971" cy="3673971"/>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0" name="Rectangle 9"/>
          <p:cNvSpPr/>
          <p:nvPr/>
        </p:nvSpPr>
        <p:spPr>
          <a:xfrm>
            <a:off x="4065563" y="1252028"/>
            <a:ext cx="3840480" cy="3840480"/>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 name="Rectangle 7"/>
          <p:cNvSpPr/>
          <p:nvPr/>
        </p:nvSpPr>
        <p:spPr>
          <a:xfrm rot="293056">
            <a:off x="4124179" y="1181685"/>
            <a:ext cx="3977640" cy="3977640"/>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 name="Title 1"/>
          <p:cNvSpPr>
            <a:spLocks noGrp="1"/>
          </p:cNvSpPr>
          <p:nvPr>
            <p:ph type="title"/>
          </p:nvPr>
        </p:nvSpPr>
        <p:spPr>
          <a:xfrm>
            <a:off x="575605" y="1041009"/>
            <a:ext cx="2743200" cy="1715088"/>
          </a:xfrm>
        </p:spPr>
        <p:txBody>
          <a:bodyPr lIns="45720" rIns="45720" bIns="0" anchor="b">
            <a:scene3d>
              <a:camera prst="orthographicFront"/>
              <a:lightRig rig="soft" dir="t"/>
            </a:scene3d>
            <a:sp3d prstMaterial="powder">
              <a:bevelT w="0" h="0"/>
              <a:contourClr>
                <a:schemeClr val="bg2">
                  <a:tint val="85000"/>
                  <a:satMod val="120000"/>
                </a:schemeClr>
              </a:contourClr>
            </a:sp3d>
          </a:bodyPr>
          <a:lstStyle>
            <a:lvl1pPr algn="l">
              <a:defRPr sz="1900" b="1" cap="all" baseline="0">
                <a:effectLst/>
              </a:defRPr>
            </a:lvl1pPr>
          </a:lstStyle>
          <a:p>
            <a:r>
              <a:rPr lang="pl-PL" smtClean="0"/>
              <a:t>Kliknij, aby edytować styl</a:t>
            </a:r>
            <a:endParaRPr lang="en-US" dirty="0"/>
          </a:p>
        </p:txBody>
      </p:sp>
      <p:sp>
        <p:nvSpPr>
          <p:cNvPr id="3" name="Picture Placeholder 2"/>
          <p:cNvSpPr>
            <a:spLocks noGrp="1"/>
          </p:cNvSpPr>
          <p:nvPr>
            <p:ph type="pic" idx="1"/>
          </p:nvPr>
        </p:nvSpPr>
        <p:spPr>
          <a:xfrm rot="293056">
            <a:off x="4284199" y="1341705"/>
            <a:ext cx="3657600" cy="3657600"/>
          </a:xfrm>
          <a:prstGeom prst="rect">
            <a:avLst/>
          </a:prstGeom>
          <a:solidFill>
            <a:schemeClr val="bg2"/>
          </a:solidFill>
          <a:ln w="127000">
            <a:no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575605" y="2792436"/>
            <a:ext cx="2743200" cy="2194561"/>
          </a:xfrm>
        </p:spPr>
        <p:txBody>
          <a:bodyPr lIns="54864" tIns="45720" rIns="45720" bIns="0"/>
          <a:lstStyle>
            <a:lvl1pPr marL="9144"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D83E30E-0C3A-4616-8C13-3554C572D8EC}" type="datetimeFigureOut">
              <a:rPr lang="pl-PL" smtClean="0"/>
              <a:pPr/>
              <a:t>2011-05-30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8E40C0-1419-43F9-B14E-1B99EF6F059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1" name="Rectangle 2"/>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scene3d>
            <a:sp3d contourW="12700" prstMaterial="powder">
              <a:bevelT w="29210" h="12700"/>
              <a:contourClr>
                <a:schemeClr val="bg2">
                  <a:tint val="85000"/>
                  <a:satMod val="120000"/>
                </a:schemeClr>
              </a:contourClr>
            </a:sp3d>
          </a:bodyPr>
          <a:lstStyle/>
          <a:p>
            <a:r>
              <a:rPr lang="pl-PL" altLang="ko-KR" smtClean="0"/>
              <a:t>Kliknij, aby edytować styl</a:t>
            </a:r>
            <a:endParaRPr lang="ko-KR" altLang="ko-KR" dirty="0"/>
          </a:p>
        </p:txBody>
      </p:sp>
      <p:sp>
        <p:nvSpPr>
          <p:cNvPr id="28" name="Rectangle 3"/>
          <p:cNvSpPr>
            <a:spLocks noGrp="1"/>
          </p:cNvSpPr>
          <p:nvPr>
            <p:ph type="body" idx="1"/>
          </p:nvPr>
        </p:nvSpPr>
        <p:spPr>
          <a:xfrm>
            <a:off x="457200" y="1600200"/>
            <a:ext cx="8229600" cy="4525963"/>
          </a:xfrm>
          <a:prstGeom prst="rect">
            <a:avLst/>
          </a:prstGeom>
        </p:spPr>
        <p:txBody>
          <a:bodyPr vert="horz" anchor="t">
            <a:normAutofit/>
          </a:bodyPr>
          <a:lstStyle/>
          <a:p>
            <a:pPr lvl="0"/>
            <a:r>
              <a:rPr lang="pl-PL" altLang="ko-KR" smtClean="0"/>
              <a:t>Kliknij, aby edytować style wzorca tekstu</a:t>
            </a:r>
          </a:p>
          <a:p>
            <a:pPr lvl="1"/>
            <a:r>
              <a:rPr lang="pl-PL" altLang="ko-KR" smtClean="0"/>
              <a:t>Drugi poziom</a:t>
            </a:r>
          </a:p>
          <a:p>
            <a:pPr lvl="2"/>
            <a:r>
              <a:rPr lang="pl-PL" altLang="ko-KR" smtClean="0"/>
              <a:t>Trzeci poziom</a:t>
            </a:r>
          </a:p>
          <a:p>
            <a:pPr lvl="3"/>
            <a:r>
              <a:rPr lang="pl-PL" altLang="ko-KR" smtClean="0"/>
              <a:t>Czwarty poziom</a:t>
            </a:r>
          </a:p>
          <a:p>
            <a:pPr lvl="4"/>
            <a:r>
              <a:rPr lang="pl-PL" altLang="ko-KR" smtClean="0"/>
              <a:t>Piąty poziom</a:t>
            </a:r>
            <a:endParaRPr lang="ko-KR" altLang="ko-KR" dirty="0"/>
          </a:p>
        </p:txBody>
      </p:sp>
      <p:sp>
        <p:nvSpPr>
          <p:cNvPr id="18" name="Rectangle 4"/>
          <p:cNvSpPr>
            <a:spLocks noGrp="1"/>
          </p:cNvSpPr>
          <p:nvPr>
            <p:ph type="dt" sz="half" idx="2"/>
          </p:nvPr>
        </p:nvSpPr>
        <p:spPr>
          <a:xfrm>
            <a:off x="457200" y="6245225"/>
            <a:ext cx="2133600" cy="476250"/>
          </a:xfrm>
          <a:prstGeom prst="rect">
            <a:avLst/>
          </a:prstGeom>
        </p:spPr>
        <p:txBody>
          <a:bodyPr vert="horz"/>
          <a:lstStyle>
            <a:lvl1pPr>
              <a:defRPr sz="1100"/>
            </a:lvl1pPr>
          </a:lstStyle>
          <a:p>
            <a:fld id="{6D83E30E-0C3A-4616-8C13-3554C572D8EC}" type="datetimeFigureOut">
              <a:rPr lang="pl-PL" smtClean="0"/>
              <a:pPr/>
              <a:t>2011-05-30</a:t>
            </a:fld>
            <a:endParaRPr lang="pl-PL"/>
          </a:p>
        </p:txBody>
      </p:sp>
      <p:sp>
        <p:nvSpPr>
          <p:cNvPr id="9" name="Rectangle 5"/>
          <p:cNvSpPr>
            <a:spLocks noGrp="1"/>
          </p:cNvSpPr>
          <p:nvPr>
            <p:ph type="ftr" sz="quarter" idx="3"/>
          </p:nvPr>
        </p:nvSpPr>
        <p:spPr>
          <a:xfrm>
            <a:off x="3124200" y="6245225"/>
            <a:ext cx="2895600" cy="476250"/>
          </a:xfrm>
          <a:prstGeom prst="rect">
            <a:avLst/>
          </a:prstGeom>
        </p:spPr>
        <p:txBody>
          <a:bodyPr vert="horz"/>
          <a:lstStyle>
            <a:lvl1pPr algn="ctr">
              <a:defRPr sz="1100"/>
            </a:lvl1pPr>
          </a:lstStyle>
          <a:p>
            <a:endParaRPr lang="pl-PL"/>
          </a:p>
        </p:txBody>
      </p:sp>
      <p:sp>
        <p:nvSpPr>
          <p:cNvPr id="5" name="Rectangle 6"/>
          <p:cNvSpPr>
            <a:spLocks noGrp="1"/>
          </p:cNvSpPr>
          <p:nvPr>
            <p:ph type="sldNum" sz="quarter" idx="4"/>
          </p:nvPr>
        </p:nvSpPr>
        <p:spPr>
          <a:xfrm>
            <a:off x="6553200" y="6245225"/>
            <a:ext cx="2133600" cy="476250"/>
          </a:xfrm>
          <a:prstGeom prst="rect">
            <a:avLst/>
          </a:prstGeom>
        </p:spPr>
        <p:txBody>
          <a:bodyPr vert="horz"/>
          <a:lstStyle>
            <a:lvl1pPr algn="r">
              <a:defRPr sz="1100"/>
            </a:lvl1pPr>
          </a:lstStyle>
          <a:p>
            <a:fld id="{308E40C0-1419-43F9-B14E-1B99EF6F059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1" hangingPunct="1">
        <a:spcBef>
          <a:spcPct val="0"/>
        </a:spcBef>
        <a:buNone/>
        <a:defRPr sz="4500" b="1">
          <a:solidFill>
            <a:schemeClr val="tx2"/>
          </a:solidFill>
          <a:effectLst>
            <a:outerShdw blurRad="55000" dist="22000" dir="5400000" algn="t" rotWithShape="0">
              <a:prstClr val="black">
                <a:alpha val="80000"/>
              </a:prstClr>
            </a:outerShdw>
          </a:effectLst>
          <a:latin typeface="+mj-ea"/>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4048" indent="-274320" algn="l" rtl="0" eaLnBrk="1" latinLnBrk="1" hangingPunct="1">
        <a:spcBef>
          <a:spcPct val="20000"/>
        </a:spcBef>
        <a:buClr>
          <a:schemeClr val="tx2"/>
        </a:buClr>
        <a:buSzPct val="75000"/>
        <a:buFont typeface="Wingdings 2" pitchFamily="18" charset="2"/>
        <a:buChar char=""/>
        <a:defRPr sz="2700">
          <a:solidFill>
            <a:schemeClr val="tx1"/>
          </a:solidFill>
          <a:latin typeface="+mn-ea"/>
          <a:ea typeface="+mn-ea"/>
          <a:cs typeface="+mn-cs"/>
        </a:defRPr>
      </a:lvl1pPr>
      <a:lvl2pPr marL="676656" indent="-228600" algn="l" rtl="0" eaLnBrk="1" latinLnBrk="1" hangingPunct="1">
        <a:spcBef>
          <a:spcPct val="20000"/>
        </a:spcBef>
        <a:buClr>
          <a:schemeClr val="tx2"/>
        </a:buClr>
        <a:buFont typeface="Wingdings 3" pitchFamily="18" charset="2"/>
        <a:buChar char="­"/>
        <a:defRPr sz="2100">
          <a:solidFill>
            <a:schemeClr val="tx1"/>
          </a:solidFill>
          <a:latin typeface="+mn-ea"/>
          <a:ea typeface="+mn-ea"/>
          <a:cs typeface="+mn-cs"/>
        </a:defRPr>
      </a:lvl2pPr>
      <a:lvl3pPr marL="932688" indent="-228600" algn="l" rtl="0" eaLnBrk="1" latinLnBrk="1" hangingPunct="1">
        <a:spcBef>
          <a:spcPct val="20000"/>
        </a:spcBef>
        <a:buClr>
          <a:schemeClr val="tx2"/>
        </a:buClr>
        <a:buFont typeface="Wingdings 2" pitchFamily="18" charset="2"/>
        <a:buChar char=""/>
        <a:defRPr sz="2000">
          <a:solidFill>
            <a:schemeClr val="tx1"/>
          </a:solidFill>
          <a:latin typeface="+mn-ea"/>
          <a:ea typeface="+mn-ea"/>
          <a:cs typeface="+mn-cs"/>
        </a:defRPr>
      </a:lvl3pPr>
      <a:lvl4pPr marL="1197864"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4pPr>
      <a:lvl5pPr marL="1463040"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5pPr>
      <a:lvl6pPr marL="1719072"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6pPr>
      <a:lvl7pPr marL="1984248"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7pPr>
      <a:lvl8pPr marL="2249424"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8pPr>
      <a:lvl9pPr marL="2505456"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9pPr>
    </p:bodyStyle>
    <p:otherStyle>
      <a:lvl1pPr marL="0" algn="l" rtl="0" eaLnBrk="1" hangingPunct="1">
        <a:defRPr>
          <a:solidFill>
            <a:schemeClr val="tx1"/>
          </a:solidFill>
          <a:latin typeface="+mn-ea"/>
          <a:ea typeface="+mn-ea"/>
          <a:cs typeface="+mn-cs"/>
        </a:defRPr>
      </a:lvl1pPr>
      <a:lvl2pPr marL="457200" algn="l" rtl="0" eaLnBrk="1" hangingPunct="1">
        <a:defRPr>
          <a:solidFill>
            <a:schemeClr val="tx1"/>
          </a:solidFill>
          <a:latin typeface="+mn-ea"/>
          <a:ea typeface="+mn-ea"/>
          <a:cs typeface="+mn-cs"/>
        </a:defRPr>
      </a:lvl2pPr>
      <a:lvl3pPr marL="914400" algn="l" rtl="0" eaLnBrk="1" hangingPunct="1">
        <a:defRPr>
          <a:solidFill>
            <a:schemeClr val="tx1"/>
          </a:solidFill>
          <a:latin typeface="+mn-ea"/>
          <a:ea typeface="+mn-ea"/>
          <a:cs typeface="+mn-cs"/>
        </a:defRPr>
      </a:lvl3pPr>
      <a:lvl4pPr marL="1371600" algn="l" rtl="0" eaLnBrk="1" hangingPunct="1">
        <a:defRPr>
          <a:solidFill>
            <a:schemeClr val="tx1"/>
          </a:solidFill>
          <a:latin typeface="+mn-ea"/>
          <a:ea typeface="+mn-ea"/>
          <a:cs typeface="+mn-cs"/>
        </a:defRPr>
      </a:lvl4pPr>
      <a:lvl5pPr marL="1828800" algn="l" rtl="0" eaLnBrk="1" hangingPunct="1">
        <a:defRPr>
          <a:solidFill>
            <a:schemeClr val="tx1"/>
          </a:solidFill>
          <a:latin typeface="+mn-ea"/>
          <a:ea typeface="+mn-ea"/>
          <a:cs typeface="+mn-cs"/>
        </a:defRPr>
      </a:lvl5pPr>
      <a:lvl6pPr marL="2286000" algn="l" rtl="0" eaLnBrk="1" hangingPunct="1">
        <a:defRPr>
          <a:solidFill>
            <a:schemeClr val="tx1"/>
          </a:solidFill>
          <a:latin typeface="+mn-ea"/>
          <a:ea typeface="+mn-ea"/>
          <a:cs typeface="+mn-cs"/>
        </a:defRPr>
      </a:lvl6pPr>
      <a:lvl7pPr marL="2743200" algn="l" rtl="0" eaLnBrk="1" hangingPunct="1">
        <a:defRPr>
          <a:solidFill>
            <a:schemeClr val="tx1"/>
          </a:solidFill>
          <a:latin typeface="+mn-ea"/>
          <a:ea typeface="+mn-ea"/>
          <a:cs typeface="+mn-cs"/>
        </a:defRPr>
      </a:lvl7pPr>
      <a:lvl8pPr marL="3200400" algn="l" rtl="0" eaLnBrk="1" hangingPunct="1">
        <a:defRPr>
          <a:solidFill>
            <a:schemeClr val="tx1"/>
          </a:solidFill>
          <a:latin typeface="+mn-ea"/>
          <a:ea typeface="+mn-ea"/>
          <a:cs typeface="+mn-cs"/>
        </a:defRPr>
      </a:lvl8pPr>
      <a:lvl9pPr marL="3657600" algn="l" rtl="0" eaLnBrk="1" hangingPunct="1">
        <a:defRPr>
          <a:solidFill>
            <a:schemeClr val="tx1"/>
          </a:solidFill>
          <a:latin typeface="+mn-ea"/>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nakrancuswiata.plejada.pl/25,10288,12,140,zanzibar_galeria_zdjec_z_osmego_odcinka,archiwum_foto_duze.html"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nakrancuswiata.plejada.pl/25,10288,13,140,zanzibar_galeria_zdjec_z_osmego_odcinka,archiwum_foto_duz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nakrancuswiata.plejada.pl/25,10288,40,140,zanzibar_galeria_zdjec_z_osmego_odcinka,archiwum_foto_duze.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nakrancuswiata.plejada.pl/25,10288,18,140,zanzibar_galeria_zdjec_z_osmego_odcinka,archiwum_foto_duze.html"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544" y="0"/>
            <a:ext cx="9723113"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ctrTitle"/>
          </p:nvPr>
        </p:nvSpPr>
        <p:spPr>
          <a:xfrm>
            <a:off x="539552" y="3429000"/>
            <a:ext cx="7772400" cy="2016224"/>
          </a:xfrm>
        </p:spPr>
        <p:txBody>
          <a:bodyPr>
            <a:noAutofit/>
          </a:bodyPr>
          <a:lstStyle/>
          <a:p>
            <a:r>
              <a:rPr lang="pl-PL" sz="7200" dirty="0" smtClean="0">
                <a:solidFill>
                  <a:schemeClr val="accent1"/>
                </a:solidFill>
              </a:rPr>
              <a:t>Martyna</a:t>
            </a:r>
            <a:r>
              <a:rPr lang="pl-PL" sz="7200" dirty="0" smtClean="0"/>
              <a:t/>
            </a:r>
            <a:br>
              <a:rPr lang="pl-PL" sz="7200" dirty="0" smtClean="0"/>
            </a:br>
            <a:r>
              <a:rPr lang="pl-PL" sz="7200" dirty="0" smtClean="0"/>
              <a:t> </a:t>
            </a:r>
            <a:r>
              <a:rPr lang="pl-PL" sz="7200" dirty="0" smtClean="0">
                <a:solidFill>
                  <a:schemeClr val="accent1"/>
                </a:solidFill>
              </a:rPr>
              <a:t>Wojciechowska</a:t>
            </a:r>
            <a:endParaRPr lang="pl-PL" sz="7200" dirty="0">
              <a:solidFill>
                <a:schemeClr val="accent1"/>
              </a:solidFill>
            </a:endParaRPr>
          </a:p>
        </p:txBody>
      </p:sp>
      <p:sp>
        <p:nvSpPr>
          <p:cNvPr id="4" name="pole tekstowe 3"/>
          <p:cNvSpPr txBox="1"/>
          <p:nvPr/>
        </p:nvSpPr>
        <p:spPr>
          <a:xfrm>
            <a:off x="7218660" y="5941769"/>
            <a:ext cx="1944216" cy="646331"/>
          </a:xfrm>
          <a:prstGeom prst="rect">
            <a:avLst/>
          </a:prstGeom>
          <a:noFill/>
        </p:spPr>
        <p:txBody>
          <a:bodyPr wrap="square" rtlCol="0">
            <a:spAutoFit/>
          </a:bodyPr>
          <a:lstStyle/>
          <a:p>
            <a:r>
              <a:rPr lang="pl-PL" dirty="0" smtClean="0">
                <a:solidFill>
                  <a:schemeClr val="bg1">
                    <a:lumMod val="95000"/>
                  </a:schemeClr>
                </a:solidFill>
              </a:rPr>
              <a:t>Przygotowała</a:t>
            </a:r>
          </a:p>
          <a:p>
            <a:r>
              <a:rPr lang="pl-PL" dirty="0" smtClean="0">
                <a:solidFill>
                  <a:schemeClr val="bg1">
                    <a:lumMod val="95000"/>
                  </a:schemeClr>
                </a:solidFill>
              </a:rPr>
              <a:t>Karolina Ćwikła</a:t>
            </a:r>
            <a:endParaRPr lang="pl-PL" dirty="0">
              <a:solidFill>
                <a:schemeClr val="bg1">
                  <a:lumMod val="95000"/>
                </a:schemeClr>
              </a:solidFill>
            </a:endParaRPr>
          </a:p>
        </p:txBody>
      </p:sp>
    </p:spTree>
    <p:extLst>
      <p:ext uri="{BB962C8B-B14F-4D97-AF65-F5344CB8AC3E}">
        <p14:creationId xmlns="" xmlns:p14="http://schemas.microsoft.com/office/powerpoint/2010/main" val="3382615495"/>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82204" y="534368"/>
            <a:ext cx="8424936" cy="4985980"/>
          </a:xfrm>
          <a:prstGeom prst="rect">
            <a:avLst/>
          </a:prstGeom>
          <a:noFill/>
        </p:spPr>
        <p:txBody>
          <a:bodyPr wrap="square" rtlCol="0">
            <a:spAutoFit/>
          </a:bodyPr>
          <a:lstStyle/>
          <a:p>
            <a:pPr algn="just"/>
            <a:r>
              <a:rPr lang="pl-PL" sz="2000" dirty="0"/>
              <a:t>Zgodnie z zanzibarskim obyczajem mężczyzna zainteresowany kobietą musi najpierw pozyskać względy jej ojca, ten mówi matce a dopiero potem informują córkę. Bardzo często rodzice zmuszają córkę do małżeństwa. Ustalają wiano czyli kwotę jaką narzeczony musi dać oblubienicy. </a:t>
            </a:r>
            <a:r>
              <a:rPr lang="pl-PL" sz="2000" dirty="0" err="1"/>
              <a:t>Fitina</a:t>
            </a:r>
            <a:r>
              <a:rPr lang="pl-PL" sz="2000" dirty="0"/>
              <a:t> za jedną żonę zapłacił ok. 200 $ a za drugą ok. 100 $. Potem wyznacza się datę ślubu.  W tym dniu ojciec kobiety i  pan młody udają się do muzułmańskiego duchownego aby udzielił błogosławieństwa. Mężczyźni muszą uścisnąć sobie dłonie czego świadkiem jest duchowny, który trzykrotnie pyta pana młodego czy bierze sobie kobietę za żonę. Jeżeli ten trzy razy odpowie tak jest żonaty. Panna młoda nie uczestniczy w tej ceremonii. Po niej udają się do specjalnego pomieszczenia, gdzie oczekuje ich kobieta. Potem pan młody zabiera poślubioną kobietę do domu. Jeżeli kobieta nie spełnia oczekiwań męża ten trzy razy musi to powiedzieć, napisać na kartce </a:t>
            </a:r>
            <a:endParaRPr lang="pl-PL" sz="2000" dirty="0" smtClean="0"/>
          </a:p>
          <a:p>
            <a:pPr algn="just"/>
            <a:r>
              <a:rPr lang="pl-PL" sz="2000" dirty="0" smtClean="0"/>
              <a:t>i </a:t>
            </a:r>
            <a:r>
              <a:rPr lang="pl-PL" sz="2000" dirty="0"/>
              <a:t>będzie wolny.</a:t>
            </a:r>
          </a:p>
          <a:p>
            <a:endParaRPr lang="pl-PL" dirty="0"/>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332656"/>
            <a:ext cx="4286250" cy="2852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05064"/>
            <a:ext cx="3617162" cy="2570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88024" y="3573016"/>
            <a:ext cx="4216366"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88024" y="4869160"/>
            <a:ext cx="3312368" cy="2208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2444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xEl>
                                              <p:pRg st="0" end="0"/>
                                            </p:txEl>
                                          </p:spTgt>
                                        </p:tgtEl>
                                      </p:cBhvr>
                                    </p:animEffect>
                                    <p:anim calcmode="lin" valueType="num">
                                      <p:cBhvr>
                                        <p:cTn id="7"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4">
                                            <p:txEl>
                                              <p:pRg st="1" end="1"/>
                                            </p:txEl>
                                          </p:spTgt>
                                        </p:tgtEl>
                                      </p:cBhvr>
                                    </p:animEffect>
                                    <p:anim calcmode="lin" valueType="num">
                                      <p:cBhvr>
                                        <p:cTn id="14" dur="2000"/>
                                        <p:tgtEl>
                                          <p:spTgt spid="4">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xEl>
                                              <p:pRg st="1" end="1"/>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4">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6147"/>
                                        </p:tgtEl>
                                        <p:attrNameLst>
                                          <p:attrName>style.visibility</p:attrName>
                                        </p:attrNameLst>
                                      </p:cBhvr>
                                      <p:to>
                                        <p:strVal val="visible"/>
                                      </p:to>
                                    </p:set>
                                    <p:animScale>
                                      <p:cBhvr>
                                        <p:cTn id="26" dur="1000" decel="50000" fill="hold">
                                          <p:stCondLst>
                                            <p:cond delay="0"/>
                                          </p:stCondLst>
                                        </p:cTn>
                                        <p:tgtEl>
                                          <p:spTgt spid="6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147"/>
                                        </p:tgtEl>
                                        <p:attrNameLst>
                                          <p:attrName>ppt_x</p:attrName>
                                          <p:attrName>ppt_y</p:attrName>
                                        </p:attrNameLst>
                                      </p:cBhvr>
                                    </p:animMotion>
                                    <p:animEffect transition="in" filter="fade">
                                      <p:cBhvr>
                                        <p:cTn id="28" dur="10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fade">
                                      <p:cBhvr>
                                        <p:cTn id="33" dur="1000"/>
                                        <p:tgtEl>
                                          <p:spTgt spid="6148"/>
                                        </p:tgtEl>
                                      </p:cBhvr>
                                    </p:animEffect>
                                    <p:anim calcmode="lin" valueType="num">
                                      <p:cBhvr>
                                        <p:cTn id="34" dur="1000" fill="hold"/>
                                        <p:tgtEl>
                                          <p:spTgt spid="6148"/>
                                        </p:tgtEl>
                                        <p:attrNameLst>
                                          <p:attrName>ppt_x</p:attrName>
                                        </p:attrNameLst>
                                      </p:cBhvr>
                                      <p:tavLst>
                                        <p:tav tm="0">
                                          <p:val>
                                            <p:strVal val="#ppt_x"/>
                                          </p:val>
                                        </p:tav>
                                        <p:tav tm="100000">
                                          <p:val>
                                            <p:strVal val="#ppt_x"/>
                                          </p:val>
                                        </p:tav>
                                      </p:tavLst>
                                    </p:anim>
                                    <p:anim calcmode="lin" valueType="num">
                                      <p:cBhvr>
                                        <p:cTn id="35" dur="900" decel="100000" fill="hold"/>
                                        <p:tgtEl>
                                          <p:spTgt spid="614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51520" y="260648"/>
            <a:ext cx="8712968" cy="1631216"/>
          </a:xfrm>
          <a:prstGeom prst="rect">
            <a:avLst/>
          </a:prstGeom>
          <a:noFill/>
        </p:spPr>
        <p:txBody>
          <a:bodyPr wrap="square" rtlCol="0">
            <a:spAutoFit/>
          </a:bodyPr>
          <a:lstStyle/>
          <a:p>
            <a:pPr algn="just"/>
            <a:r>
              <a:rPr lang="pl-PL" sz="2000" dirty="0" smtClean="0"/>
              <a:t>Nam taki model życia wydaje się niemożliwy ale dla ludzi bardzo związanych z religią islamską jest on czymś naturalnym, czymś czemu bezwzględnie się podporządkowują. Są szczęśliwi a o to przecież wszystkim w życiu chodzi. To była kolejna historia pokazująca nam inną kulturę i zwyczaje. </a:t>
            </a:r>
            <a:endParaRPr lang="pl-PL" sz="2000" dirty="0"/>
          </a:p>
        </p:txBody>
      </p:sp>
      <p:pic>
        <p:nvPicPr>
          <p:cNvPr id="3074" name="Picture 2" descr="http://m.onet.pl/_m/00b33dcf7e2e138a0f597d0532737dcb,14,1.jpg">
            <a:hlinkClick r:id="rId2"/>
          </p:cNvPr>
          <p:cNvPicPr>
            <a:picLocks noChangeAspect="1" noChangeArrowheads="1"/>
          </p:cNvPicPr>
          <p:nvPr/>
        </p:nvPicPr>
        <p:blipFill>
          <a:blip r:embed="rId3" cstate="print"/>
          <a:srcRect/>
          <a:stretch>
            <a:fillRect/>
          </a:stretch>
        </p:blipFill>
        <p:spPr bwMode="auto">
          <a:xfrm>
            <a:off x="251520" y="1988840"/>
            <a:ext cx="4286250" cy="2857500"/>
          </a:xfrm>
          <a:prstGeom prst="rect">
            <a:avLst/>
          </a:prstGeom>
          <a:noFill/>
        </p:spPr>
      </p:pic>
      <p:pic>
        <p:nvPicPr>
          <p:cNvPr id="3076" name="Picture 4" descr="http://m.onet.pl/_m/3509ed9881ca82b941ef3139a911e3a4,14,1.jpg">
            <a:hlinkClick r:id="rId4"/>
          </p:cNvPr>
          <p:cNvPicPr>
            <a:picLocks noChangeAspect="1" noChangeArrowheads="1"/>
          </p:cNvPicPr>
          <p:nvPr/>
        </p:nvPicPr>
        <p:blipFill>
          <a:blip r:embed="rId5" cstate="print"/>
          <a:srcRect/>
          <a:stretch>
            <a:fillRect/>
          </a:stretch>
        </p:blipFill>
        <p:spPr bwMode="auto">
          <a:xfrm>
            <a:off x="4572000" y="3645024"/>
            <a:ext cx="4286250" cy="2857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260648"/>
            <a:ext cx="8784976" cy="2554545"/>
          </a:xfrm>
          <a:prstGeom prst="rect">
            <a:avLst/>
          </a:prstGeom>
          <a:noFill/>
        </p:spPr>
        <p:txBody>
          <a:bodyPr wrap="square" rtlCol="0">
            <a:spAutoFit/>
          </a:bodyPr>
          <a:lstStyle/>
          <a:p>
            <a:pPr algn="just"/>
            <a:r>
              <a:rPr lang="pl-PL" sz="2000" dirty="0" smtClean="0"/>
              <a:t>Zachęcam wszystkich do przeczytania książek Martyny Wojciechowskiej. </a:t>
            </a:r>
            <a:endParaRPr lang="pl-PL" sz="2000" dirty="0" smtClean="0"/>
          </a:p>
          <a:p>
            <a:pPr algn="just"/>
            <a:r>
              <a:rPr lang="pl-PL" sz="2000" dirty="0" smtClean="0"/>
              <a:t>W  </a:t>
            </a:r>
            <a:r>
              <a:rPr lang="pl-PL" sz="2000" dirty="0" smtClean="0"/>
              <a:t>niezwykle fascynujący sposób przedstawia w nich ciekawostki dotyczące odległych miejsc. Możemy w ciekawy sposób dowiadywać się z nich o życiu innych ludzi uczyć się geografii i przyrody. Gorąco polecam ten przyjemny sposób nauki o świecie. Jej książki są potwierdzeniem tego, że nauka nie zawsze musi być nudna. Mam nadzieję, że tak jak ja z zainteresowaniem czytałam o przygodach Martyny, tak i Wy nie nudziliście się na mojej prezentacji. </a:t>
            </a:r>
            <a:endParaRPr lang="pl-PL" sz="2000" dirty="0"/>
          </a:p>
        </p:txBody>
      </p:sp>
      <p:sp>
        <p:nvSpPr>
          <p:cNvPr id="2050" name="AutoShape 2" descr="data:image/jpg;base64,/9j/4AAQSkZJRgABAQAAAQABAAD/2wCEAAkGBhQRERQUEhQWFBUWFxsXFxcWGRgeHxofGBwgHxgfGRsbGyceHBojHiAaIC8gLycqLS0sICAxNTAqNSYrLCkBCQoKDgwOGg8PGikkHyQvLCwsLC8qKSwsLCosKSkpKSwsKS8sLCwsKSwpLCwpLCksKSwpLCwsLCksLCksLCwsLP/AABEIAIAAYAMBIgACEQEDEQH/xAAcAAACAgMBAQAAAAAAAAAAAAAEBQMGAgcIAQD/xAA6EAACAgAEAwYDBgUEAwEAAAABAgMRAAQSIQUxQQYTIlFhcTKBkUJSobHB0QcUIzPwYoKS4RZy8ST/xAAaAQACAwEBAAAAAAAAAAAAAAAEBQECAwAG/8QAJBEAAgICAwABBAMAAAAAAAAAAQIAAwQREiExIhNBUaEFFIH/2gAMAwEAAhEDEQA/AE2QyWpY7cKz3QKMeRIFm6HI4niSdlU+EAi9mHUA9OWx39dueIcrmAoQlSSg2pgAbJO/gJHPocYx8UC6VEQYhR9ktfwjkOXIeln1wkQBj8p6EllHUzMEwsqV2vkx9Ty8+tYDyXE3a1N+e4wU/GRelIrcCj/SdmA9dr3s8/MVVDAc/EgxGwQqCCK0nc3uvnvXtWwrGjVLroSUubfcZwTn/KxPDmvl9cJMrPqN6vwOGS5gLzsbbn0wE9eoWDvuFy5gjld+X74Dmzzc6q+ZxnHm9Xw+KvT6UTzxkIiw38IPT98ci8fRII35Fo4s46bHE8fHWI3BPTbHuayKqd+dXsMLo4zW2wO/t/m+DAtbjeoOdiNe8aRdSoSvLqfw9sCZ1d6IINjaq/DEcfEGQUpI9vmPyvA758yuS1k2Pi/6wzaukVDjrf7/ANiutsj655b4xquX2wT2RhK8QyhBN99Wx6UbB8wfLE4gLAfmSOhx7lFbLZvLzd2zxxEuQlWxogDciufPCWi4B+zGlqEoQIFxfKTZNjmY3BbMvMvfxvYiOttUakH+6RfiOwGy7gkIstkrhkmcsakWMC93dlLWzmzpCqSep2AI5hlDx6PKmaKZHlyk5LGI0sik2VdKJAddhd7gXtWEkHHV0zQKHkgkKsCdKSI6DZhWpS1EqRyYfd2w4Hy7+0XrtOj7Gb5cHLNMha4pFSVGJIpgSjIaDAEqVKmyPPesOOJ8ECnNMqyKIY0eOQtr1F9HhdegOo+IAaa3u8LMnw6Q5dYUU1LJqNsNUjBSF6aUQAsQLNk3Z5YdJIZZJMwgWJp0KeKRGChkCnbQCxobA7A777VgbKxLEWExZNAO7yknjuXUZBqP2ZAgqt16nmd/TEnFckYJnVkkWMZhkVu8NssZ8Qo7WykU1Dfod6y4gpEWXQgVlwQSJFOq31nbR4Te3M7euBc4Y5ZZ2MJjeSRnbvJVIQsxLAKsaknerJND3xIKEEyNOCBC3gj7mOQxyW8skbKJjsEVSCvg3bxfOumI8hwwSQSOyuZlQTJQOkxxnTKOVEmyw9EHnvHI+qGOFQLSR31d6u+sKCAO78OyityQfPlifKZxlzayxxEBKuFpPs6dJUtorSR/pPM79cQGQeyeNn2i+TnqC+GvI7/9Y8hqwOXLevzwesWnWK0qPhUnUQCeWqhdcrq8D934r5bi/wDB0rAvMb6jFFPHuWuGGo1YnpZv8cV7P9oAketJl71pCqwijSAfGx5qb2C9cWjOKixxd6QIu8TveY8F78t68/TCDjmRzWU7x50TM5SRXVHQI8aagREyUP6RBI8h03wNgULYC7QS64hgBKM6mWWy4Y82JPOiPkfbFokzOWml8KaAJZ2GmJNkZB3SkCxSuD0NarGDuz39fh+YgP8Ach0zKdI1NEDUiagNRC/F/wDMP4mV8rBM4DJBM0UjAAag4GhzXNh8Jb39cNHfgNL+IMW23yiWHjcKOGUARrMraQACKjAel5fFZ8t/lhbk84pklWFCS8caxIyI2hgV1AGtxpDgPzNi998WrhmT75e7BIjGqYkUDpO0CaquhpL1f2hg/IJrOSLjURl3kPK2YOVBJ2s0Ks4HVgFYj32dvbDcqsjxxGEPE/gZ9WqIWQYQCABzCyBm9jd2TgSfMxqiuUKOYoqfu0ILoT3lryIcaQT6Hbc4tP8A5EP5hMx3TyRiQwVp1UvLMPt1oqo8/F5YTZyOXKZqaJaXu7SN9tkkohgGBF6fDfnjRXbgCRr8y2gW4iKzxeLuNIBEndRILVa1RyFi2oHcsu3n0OCFzSN/UVgrj9Oh8xt+uGub4rMvDVYSvr/m3TXtq0hLAJ51e9XhDBM2am7yQawiB5dI+MR0BYUDxOdC/wC6+eLWVrYB3LVWGvfUYPmDMp0+F+RBG4PMfKtxeIJsmbA62Png/tJmGZcrn9GgTr3M60VqSPa6PIFbr2wMj+LYn3wFdWaW0PIdj2/UXcK4rxDLukIlluMsVcjcgMpAYAc9Jo1hFw3jK5NZ07+OWJ4njEcbkiVnFKxTbuwPiJNG9heCosmskkEZ2EkqISKBpmANEirwVJ2QRU1CVidTuKQOTHpVo9KCiXKkEi+XthpThjHHDc84M363z1MOA8ahyiZec1akLLbXqR7Vwy1tsQflviXhvajJCaWEykZV1fLUQf7YspIGqtWuz571iLN9lETvBLPRWtNRjStziK3FkkVqJAqqHPED9l6tWli7xWZCpjAUNGqNIC97adYF19lvLE144A0TLPkFu+P7j3/zTKZXLSU4aeQEiIWdNgKisRsAq0PlhH2g45HJFkxDmY9UcPdSj+oAGLar3TxKL6eXXEef7PiOaFJWOmV3UnuwjDS2gHe7BNNflhjJ2LTUFjlJJ3NKr7aljJKrXhWTvSWs0gU+p5cZE337JGQ3R15E3F+KBZFWDMs0KIqp3TSIdh4y6nTuzFje97Yb8W4/DJBlpO+V8zHH3coIk8agnRTaaLgbHfe/THw7HAMi6yVbRuEtVsAnVJ9ljzA0kVW5vGWY7Ld0v98Pag1HGGY3Q1DcXFv8V2NvPFzWpGjLDJIIIEDzPFYW4csXfJ3wnM+jTLVMlVq7vTq/D1wuTOLHlbjzAWaSTVIo71W0KP6arIF0/EXZhY+z93D6Ls9G7VFMeSgroVmDMsZJG4uMazZ2I0nEsPZtW7s/zKEOQPAgJ3BI2G9HTIb6UOhxYIBKHIY/aK+EcejkyubgzmYID6WhLiWQrInWwppSKB3vnQwm4fxU6t3XnV7711F0a+Qxa5ezKq1CUnwglUVHOoaVI+IXRYuRdBa3N4XwRBXkQ0xR2UNQ30mrxJoW3qR/fOPs8f3F/GoJI0QMym76DavbCCSZl3BF+g/ysXXjmV1ZdWavCfw5flWKPmaF1gHFvaxfke4xbFrTwTzJmeWQLChd/iARdxp36eu94sWZ7GZ93Jjham3LSlASSLJNnqTiH+GTAcTy6n7etPqh5fTHQqcPRdz87wcCo7MCsGjoCaRyn8NM8wOp4lv/AHV70le245YHzvZJYdpM0GawKRAOfqTyr/N8XztF2ilknbLRkIi7s2+w32Pn7WMam48EkmKZcyuboluTHzroMAtkl2IU6h1WIAvJhLRkeD5VraWWaZ1rvQrL4a2HiIvYbVv5emLrB/DzJ6QVhLgiwWZzY6ciBXpVY1SnZ7NjxgUwAJo868/M43h2F4oJ8nGb8SjSwPQjp+WJrtbet7meTjhBsCUTt52cSBIGjjSIF2U0o6rYvqeR+uKc8JBPiBH/AKj5dMbY/inl/wD8Wr7kqN9bH6jGo3I333ONWck7EmitCnYkGalI6j/iP2w34HlnePV3mkXVAL+2EU5s4uXCYe5iQGgeZ+eMcm5q069hFeNW57A1DSytGUK6vDy/L68sa74jFofSfy6dPwxdYcyjLte/kf36XsMC8Z4Ws6qI61i99t/T8D88LsawUto+GG2pyHUrnZXNd1n8q4+zOl+xaj+BOOk+OZkxwOyjxAUPfleOXmjMTgnYq1+XLf67Y6bz82uENudQU9K8Vfvhta202InsXVg3NQZsyA+IkNKCD1Nc9z5kUPmcZ8M4SEUEDxHmf2wzz3CWTMMkmoNpLBgDWmwBpJFlj18sAZCSZX0lKQsPiclhYs7G6+uEgDz0lTKVBEKim0yULaiL5UPMWevphn2dY5TNgRg6JzR32Bv2oHf8cI8zwzXLcoLV8I1bD5DfD/hfDHzDxBW0iOVZTubpeg872xovRExyU2h3H3bqEvkMwDvSav8AiQf0xouSW8dG8Yywky8yfejdfqpGOcYIS5AHXDZGGtmI6d+Q7gfD+9lF/Cu7H26Ysc04Eg6csBZaVIE0jc9T54+jzKu4vnYwBcWdtnyNqkCrBYITZ3G1igRW3lXPDjhWoEEgMFJo9T6n1xU++NAg118vph1w3jmlabc+mIyqm49Tq3BhvaDhqzh2I0P1PoB18+vtjbXZSUS5DLE73CgJu7pdJ39xzxpz+fvVt8QONg9guN6eGxKN2XWm/IUxr8DicXkF00CzwFUNLB2i4N36odQDoSQTy0sKfV6Vv7gY17nswEcD1Nkb7elc7OLLxRNKu7amfQTz2IJ3C+frhDm8oIYY3S3jskt5B91O3JehHTfGl+PyXksxwc/6TiuwaBgD5uRyQFO3I8h87/TFl7O5owFSdyxCnbpv+vXFa/nRrGw98ZQcTabMpEm4CszgdBWlfbc38sC0DlYOvI2/kbAMckTbyEEWOWOf3VYHlWt1d1PyasbvgzwC78qDeXPY88aT7UZcjOZmiCDIWsGwdW5NjbrhkUHm4lw7N96gMr3ywXkpNNE7nbl6YXaCDg/KvvWnr8WMrQANCNkbYig5ixWkk9K536bYEWcqeRv1BwfkZ0TxN3gYG1MZXbnfPB03aZCdjmdqreL72/T7vL1wdxEVixvYqXif+kny2OLf2L7dQZPLyJNFM7FyyhVsUa6k7H5dcIZu0q8lbMWKo3ENxt909LrHi9o1ClUbNAV4PGmzD4dXh3UbbentiBWolncuNNLXm/4sq1KmUkNH7RA5iuin0Pywrn/iNOQqpl0RRQAIc8q9h8vXC5eOxA2rZs2ACGkTkthQWC70CdwBzx43HVJBLZk1dEyJY5Ufh6kD6YtxA8g7VhjsiArnZaIAcL5BTQ9j5DGWTzckZbR3qlvi0agTXnW9YPHaTpeYAAAA7xbsXveg39n6HEp7RqQQxzJ32/qL6VdLz288UFag7AmpsYjRi85ot8SysTVWWJ8/PyxKOIFFK90V5j4fL9cERdogrAD+Y0AClEq7dDR0V8NDltWPW7SnUpPfkAgkGW7Is38NcyDuDyxBqB9kixh5BZeJFQNUTCvMem45+RB+YwKvHxdaPn/jYcT9pgwIYTsCDYM5N2ADfgrci/p5Yq8kIL+EEDagd6286xYUoZdLmn//2Q=="/>
          <p:cNvSpPr>
            <a:spLocks noChangeAspect="1" noChangeArrowheads="1"/>
          </p:cNvSpPr>
          <p:nvPr/>
        </p:nvSpPr>
        <p:spPr bwMode="auto">
          <a:xfrm>
            <a:off x="73025" y="-611188"/>
            <a:ext cx="914400" cy="12192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2" name="Picture 4" descr="http://www.czytadelko.com.pl/wp-content/uploads/2011/03/Martyna-Wojciechowska-Kobieta-na-kra%C5%84cu-%C5%9Bwiata-11.jpeg"/>
          <p:cNvPicPr>
            <a:picLocks noChangeAspect="1" noChangeArrowheads="1"/>
          </p:cNvPicPr>
          <p:nvPr/>
        </p:nvPicPr>
        <p:blipFill>
          <a:blip r:embed="rId2" cstate="print"/>
          <a:srcRect/>
          <a:stretch>
            <a:fillRect/>
          </a:stretch>
        </p:blipFill>
        <p:spPr bwMode="auto">
          <a:xfrm>
            <a:off x="1331640" y="3140968"/>
            <a:ext cx="2232248" cy="2994935"/>
          </a:xfrm>
          <a:prstGeom prst="rect">
            <a:avLst/>
          </a:prstGeom>
          <a:noFill/>
        </p:spPr>
      </p:pic>
      <p:pic>
        <p:nvPicPr>
          <p:cNvPr id="2054" name="Picture 6" descr="http://kobieta20.pl/media/artykuly/kultura/literatura/kobieta-na-krancu-swiata-2.jpg"/>
          <p:cNvPicPr>
            <a:picLocks noChangeAspect="1" noChangeArrowheads="1"/>
          </p:cNvPicPr>
          <p:nvPr/>
        </p:nvPicPr>
        <p:blipFill>
          <a:blip r:embed="rId3" cstate="print"/>
          <a:srcRect l="23625" r="24401"/>
          <a:stretch>
            <a:fillRect/>
          </a:stretch>
        </p:blipFill>
        <p:spPr bwMode="auto">
          <a:xfrm>
            <a:off x="5292080" y="3068960"/>
            <a:ext cx="2088232" cy="30243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109728" indent="0" algn="ctr">
              <a:buNone/>
            </a:pPr>
            <a:r>
              <a:rPr lang="pl-PL" sz="4000" dirty="0" smtClean="0"/>
              <a:t>Dziękuję za wysłuchanie </a:t>
            </a:r>
          </a:p>
          <a:p>
            <a:pPr marL="109728" indent="0" algn="ctr">
              <a:buNone/>
            </a:pPr>
            <a:r>
              <a:rPr lang="pl-PL" sz="4000" dirty="0" smtClean="0"/>
              <a:t>Kajka</a:t>
            </a:r>
            <a:endParaRPr lang="pl-PL" sz="4000" dirty="0"/>
          </a:p>
        </p:txBody>
      </p:sp>
      <p:sp>
        <p:nvSpPr>
          <p:cNvPr id="4" name="Uśmiechnięta buźka 3"/>
          <p:cNvSpPr/>
          <p:nvPr/>
        </p:nvSpPr>
        <p:spPr>
          <a:xfrm>
            <a:off x="3995936" y="3212976"/>
            <a:ext cx="3168352" cy="302433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 xmlns:p14="http://schemas.microsoft.com/office/powerpoint/2010/main" val="187299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Martyna</a:t>
            </a:r>
            <a:endParaRPr lang="pl-PL" dirty="0"/>
          </a:p>
        </p:txBody>
      </p:sp>
      <p:sp>
        <p:nvSpPr>
          <p:cNvPr id="3" name="Symbol zastępczy zawartości 2"/>
          <p:cNvSpPr>
            <a:spLocks noGrp="1"/>
          </p:cNvSpPr>
          <p:nvPr>
            <p:ph idx="1"/>
          </p:nvPr>
        </p:nvSpPr>
        <p:spPr>
          <a:xfrm>
            <a:off x="-20751" y="1121946"/>
            <a:ext cx="9089180" cy="5760640"/>
          </a:xfrm>
        </p:spPr>
        <p:txBody>
          <a:bodyPr>
            <a:normAutofit fontScale="25000" lnSpcReduction="20000"/>
          </a:bodyPr>
          <a:lstStyle/>
          <a:p>
            <a:endParaRPr lang="pl-PL" dirty="0" smtClean="0"/>
          </a:p>
          <a:p>
            <a:endParaRPr lang="pl-PL" dirty="0" smtClean="0"/>
          </a:p>
          <a:p>
            <a:pPr>
              <a:buFont typeface="Wingdings" pitchFamily="2" charset="2"/>
              <a:buChar char="ü"/>
            </a:pPr>
            <a:r>
              <a:rPr lang="pl-PL" sz="8000" dirty="0" smtClean="0">
                <a:solidFill>
                  <a:srgbClr val="002060"/>
                </a:solidFill>
              </a:rPr>
              <a:t>Imię i nazwisko</a:t>
            </a:r>
            <a:r>
              <a:rPr lang="pl-PL" sz="8000" dirty="0" smtClean="0"/>
              <a:t>: Martyna Wojciechowska</a:t>
            </a:r>
          </a:p>
          <a:p>
            <a:pPr>
              <a:buFont typeface="Wingdings" pitchFamily="2" charset="2"/>
              <a:buChar char="ü"/>
            </a:pPr>
            <a:r>
              <a:rPr lang="pl-PL" sz="8000" dirty="0" smtClean="0">
                <a:solidFill>
                  <a:srgbClr val="002060"/>
                </a:solidFill>
              </a:rPr>
              <a:t>Data urodzenia: </a:t>
            </a:r>
            <a:r>
              <a:rPr lang="pl-PL" sz="8000" dirty="0" smtClean="0"/>
              <a:t>28 września 1974</a:t>
            </a:r>
          </a:p>
          <a:p>
            <a:pPr>
              <a:buFont typeface="Wingdings" pitchFamily="2" charset="2"/>
              <a:buChar char="ü"/>
            </a:pPr>
            <a:r>
              <a:rPr lang="pl-PL" sz="8000" dirty="0" smtClean="0">
                <a:solidFill>
                  <a:srgbClr val="002060"/>
                </a:solidFill>
              </a:rPr>
              <a:t>Miejsce urodzenia: </a:t>
            </a:r>
            <a:r>
              <a:rPr lang="pl-PL" sz="8000" dirty="0" smtClean="0"/>
              <a:t>Warszawa</a:t>
            </a:r>
          </a:p>
          <a:p>
            <a:pPr>
              <a:buFont typeface="Wingdings" pitchFamily="2" charset="2"/>
              <a:buChar char="ü"/>
            </a:pPr>
            <a:r>
              <a:rPr lang="pl-PL" sz="8000" dirty="0" smtClean="0">
                <a:solidFill>
                  <a:srgbClr val="002060"/>
                </a:solidFill>
              </a:rPr>
              <a:t>Wykształcenie: </a:t>
            </a:r>
            <a:r>
              <a:rPr lang="pl-PL" sz="8000" dirty="0" smtClean="0"/>
              <a:t>ekonomiczne</a:t>
            </a:r>
          </a:p>
          <a:p>
            <a:pPr>
              <a:buFont typeface="Wingdings" pitchFamily="2" charset="2"/>
              <a:buChar char="ü"/>
            </a:pPr>
            <a:r>
              <a:rPr lang="pl-PL" sz="8000" dirty="0" smtClean="0">
                <a:solidFill>
                  <a:srgbClr val="002060"/>
                </a:solidFill>
              </a:rPr>
              <a:t>Kariera zawodowa</a:t>
            </a:r>
            <a:r>
              <a:rPr lang="pl-PL" sz="8000" dirty="0" smtClean="0"/>
              <a:t>: redaktor, naczelna polskiej edycji magazynów </a:t>
            </a:r>
          </a:p>
          <a:p>
            <a:pPr marL="0" indent="0">
              <a:buNone/>
            </a:pPr>
            <a:r>
              <a:rPr lang="pl-PL" sz="8000" dirty="0" smtClean="0"/>
              <a:t>      </a:t>
            </a:r>
            <a:r>
              <a:rPr lang="pl-PL" sz="8000" dirty="0" err="1" smtClean="0"/>
              <a:t>National</a:t>
            </a:r>
            <a:r>
              <a:rPr lang="pl-PL" sz="8000" dirty="0" smtClean="0"/>
              <a:t> </a:t>
            </a:r>
            <a:r>
              <a:rPr lang="pl-PL" sz="8000" dirty="0" err="1" smtClean="0"/>
              <a:t>Geographic</a:t>
            </a:r>
            <a:r>
              <a:rPr lang="pl-PL" sz="8000" dirty="0" smtClean="0"/>
              <a:t>, </a:t>
            </a:r>
            <a:r>
              <a:rPr lang="pl-PL" sz="8000" dirty="0" err="1" smtClean="0"/>
              <a:t>National</a:t>
            </a:r>
            <a:r>
              <a:rPr lang="pl-PL" sz="8000" dirty="0" smtClean="0"/>
              <a:t> </a:t>
            </a:r>
            <a:r>
              <a:rPr lang="pl-PL" sz="8000" dirty="0" err="1" smtClean="0"/>
              <a:t>Geographic</a:t>
            </a:r>
            <a:r>
              <a:rPr lang="pl-PL" sz="8000" dirty="0" smtClean="0"/>
              <a:t> </a:t>
            </a:r>
            <a:r>
              <a:rPr lang="pl-PL" sz="8000" dirty="0" err="1" smtClean="0"/>
              <a:t>Traveler</a:t>
            </a:r>
            <a:r>
              <a:rPr lang="pl-PL" sz="8000" dirty="0" smtClean="0"/>
              <a:t> oraz</a:t>
            </a:r>
          </a:p>
          <a:p>
            <a:pPr marL="0" indent="0">
              <a:buNone/>
            </a:pPr>
            <a:r>
              <a:rPr lang="pl-PL" sz="8000" dirty="0" smtClean="0"/>
              <a:t>      </a:t>
            </a:r>
            <a:r>
              <a:rPr lang="pl-PL" sz="8000" dirty="0" err="1" smtClean="0"/>
              <a:t>Kaleidoscope</a:t>
            </a:r>
            <a:r>
              <a:rPr lang="pl-PL" sz="8000" dirty="0" smtClean="0"/>
              <a:t>, prezenterka telewizyjna: Big </a:t>
            </a:r>
            <a:r>
              <a:rPr lang="pl-PL" sz="8000" dirty="0" err="1" smtClean="0"/>
              <a:t>Brother</a:t>
            </a:r>
            <a:r>
              <a:rPr lang="pl-PL" sz="8000" dirty="0" smtClean="0"/>
              <a:t>, </a:t>
            </a:r>
            <a:r>
              <a:rPr lang="pl-PL" sz="8000" dirty="0" err="1" smtClean="0"/>
              <a:t>Automaniak</a:t>
            </a:r>
            <a:r>
              <a:rPr lang="pl-PL" sz="8000" dirty="0" smtClean="0"/>
              <a:t>, Dzieciaki    z klasą, Misja Martyna, Misja Martyna 2, Studio Złote Tarasy, Kobieta na </a:t>
            </a:r>
          </a:p>
          <a:p>
            <a:pPr marL="0" indent="0">
              <a:buNone/>
            </a:pPr>
            <a:r>
              <a:rPr lang="pl-PL" sz="8000" dirty="0"/>
              <a:t> </a:t>
            </a:r>
            <a:r>
              <a:rPr lang="pl-PL" sz="8000" dirty="0" smtClean="0"/>
              <a:t>     krańcu świata, Kobieta na krańcu świata 2</a:t>
            </a:r>
          </a:p>
          <a:p>
            <a:pPr>
              <a:buFont typeface="Wingdings" pitchFamily="2" charset="2"/>
              <a:buChar char="ü"/>
            </a:pPr>
            <a:r>
              <a:rPr lang="pl-PL" sz="8000" dirty="0" smtClean="0">
                <a:solidFill>
                  <a:srgbClr val="002060"/>
                </a:solidFill>
              </a:rPr>
              <a:t>Pasje: </a:t>
            </a:r>
            <a:r>
              <a:rPr lang="pl-PL" sz="8000" dirty="0" smtClean="0"/>
              <a:t>wspinaczka, nurkowanie, rajdy, podróże – w myśl CZTERECH </a:t>
            </a:r>
            <a:endParaRPr lang="pl-PL" sz="8000" dirty="0"/>
          </a:p>
          <a:p>
            <a:pPr marL="109728" indent="0">
              <a:buNone/>
            </a:pPr>
            <a:r>
              <a:rPr lang="pl-PL" sz="8000" dirty="0" smtClean="0"/>
              <a:t>    ŻYWIOŁÓW</a:t>
            </a:r>
          </a:p>
          <a:p>
            <a:pPr>
              <a:buFont typeface="Wingdings" pitchFamily="2" charset="2"/>
              <a:buChar char="ü"/>
            </a:pPr>
            <a:r>
              <a:rPr lang="pl-PL" sz="8000" dirty="0" smtClean="0">
                <a:solidFill>
                  <a:srgbClr val="002060"/>
                </a:solidFill>
              </a:rPr>
              <a:t>Ważniejsze publikacje</a:t>
            </a:r>
            <a:r>
              <a:rPr lang="pl-PL" sz="8000" dirty="0" smtClean="0"/>
              <a:t>: "Przesunąć Horyzont", "Misja Everest", "Etiopia. Ale czat!", "Kobieta na krańcu świata" oraz "Kobieta na krańcu świata 2„)</a:t>
            </a:r>
          </a:p>
          <a:p>
            <a:pPr>
              <a:buFont typeface="Wingdings" pitchFamily="2" charset="2"/>
              <a:buChar char="ü"/>
            </a:pPr>
            <a:r>
              <a:rPr lang="pl-PL" sz="8000" dirty="0" smtClean="0">
                <a:solidFill>
                  <a:srgbClr val="002060"/>
                </a:solidFill>
              </a:rPr>
              <a:t>Poza tym - już bardziej prywatnie </a:t>
            </a:r>
            <a:r>
              <a:rPr lang="pl-PL" sz="8000" dirty="0" smtClean="0"/>
              <a:t>- pełna energii, w 100% zaangażowana </a:t>
            </a:r>
            <a:r>
              <a:rPr lang="pl-PL" sz="8000" dirty="0" smtClean="0"/>
              <a:t> w </a:t>
            </a:r>
            <a:r>
              <a:rPr lang="pl-PL" sz="8000" dirty="0" smtClean="0"/>
              <a:t>to, co robi, ambitna mama 2,5 Marysi, zapalona podróżniczka, która </a:t>
            </a:r>
          </a:p>
          <a:p>
            <a:pPr marL="109728" indent="0">
              <a:buNone/>
            </a:pPr>
            <a:r>
              <a:rPr lang="pl-PL" sz="8000" dirty="0"/>
              <a:t> </a:t>
            </a:r>
            <a:r>
              <a:rPr lang="pl-PL" sz="8000" dirty="0" smtClean="0"/>
              <a:t>   odwiedziła już ponad 80 krajów, wrażliwa na losy ludzi, których spotyka, </a:t>
            </a:r>
          </a:p>
          <a:p>
            <a:pPr marL="109728" indent="0">
              <a:buNone/>
            </a:pPr>
            <a:r>
              <a:rPr lang="pl-PL" sz="8000" dirty="0"/>
              <a:t> </a:t>
            </a:r>
            <a:r>
              <a:rPr lang="pl-PL" sz="8000" dirty="0" smtClean="0"/>
              <a:t>   wyjątkowo dobrze odnajdująca się w trudnych warunkach na każdym</a:t>
            </a:r>
          </a:p>
          <a:p>
            <a:pPr marL="109728" indent="0">
              <a:buNone/>
            </a:pPr>
            <a:r>
              <a:rPr lang="pl-PL" sz="8000" dirty="0"/>
              <a:t> </a:t>
            </a:r>
            <a:r>
              <a:rPr lang="pl-PL" sz="8000" dirty="0" smtClean="0"/>
              <a:t>   krańcu świata.</a:t>
            </a:r>
          </a:p>
          <a:p>
            <a:endParaRPr lang="pl-PL" sz="8000" dirty="0" smtClean="0"/>
          </a:p>
          <a:p>
            <a:endParaRPr lang="pl-PL" dirty="0"/>
          </a:p>
        </p:txBody>
      </p:sp>
    </p:spTree>
    <p:extLst>
      <p:ext uri="{BB962C8B-B14F-4D97-AF65-F5344CB8AC3E}">
        <p14:creationId xmlns="" xmlns:p14="http://schemas.microsoft.com/office/powerpoint/2010/main" val="33524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 calcmode="lin" valueType="num">
                                      <p:cBhvr additive="base">
                                        <p:cTn id="7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Podróż do Tajlandii</a:t>
            </a:r>
            <a:endParaRPr lang="pl-PL" dirty="0"/>
          </a:p>
        </p:txBody>
      </p:sp>
      <p:sp>
        <p:nvSpPr>
          <p:cNvPr id="7" name="pole tekstowe 6"/>
          <p:cNvSpPr txBox="1"/>
          <p:nvPr/>
        </p:nvSpPr>
        <p:spPr>
          <a:xfrm>
            <a:off x="143508" y="1124743"/>
            <a:ext cx="8928992" cy="7109639"/>
          </a:xfrm>
          <a:prstGeom prst="rect">
            <a:avLst/>
          </a:prstGeom>
          <a:noFill/>
        </p:spPr>
        <p:txBody>
          <a:bodyPr wrap="square" rtlCol="0">
            <a:spAutoFit/>
          </a:bodyPr>
          <a:lstStyle/>
          <a:p>
            <a:pPr algn="just"/>
            <a:r>
              <a:rPr lang="pl-PL" sz="2000" dirty="0"/>
              <a:t>Martyna chciała pokazać podczas jednej ze swoich podróży   długoszyje kobiety. Planowała je odwiedzić w kraju gdzie żyje ich najwięcej czyli </a:t>
            </a:r>
            <a:r>
              <a:rPr lang="pl-PL" sz="2000" dirty="0" smtClean="0"/>
              <a:t>            w Birmie. Niestety</a:t>
            </a:r>
            <a:r>
              <a:rPr lang="pl-PL" sz="2000" dirty="0"/>
              <a:t>, niespodziewanie ekipa została zatrzymana przez juntę wojskową i zmuszona do opuszczenia kraju. Krajem w którym mogła </a:t>
            </a:r>
            <a:r>
              <a:rPr lang="pl-PL" sz="2000" dirty="0" smtClean="0"/>
              <a:t>się        </a:t>
            </a:r>
            <a:r>
              <a:rPr lang="pl-PL" sz="2000" dirty="0"/>
              <a:t>z nimi spotkać pozostała Tajlandia</a:t>
            </a:r>
            <a:r>
              <a:rPr lang="pl-PL" sz="2000" dirty="0" smtClean="0"/>
              <a:t>. Tajlandia jest  państwem w południowo-wschodniej Azji, graniczącym z Laosem     i Kambodżą na wschodzie,</a:t>
            </a:r>
          </a:p>
          <a:p>
            <a:pPr algn="just"/>
            <a:r>
              <a:rPr lang="pl-PL" sz="2000" dirty="0" smtClean="0"/>
              <a:t>z Malezją na południu oraz z Birmą (Myanmarem) na zachodzie.</a:t>
            </a:r>
          </a:p>
          <a:p>
            <a:endParaRPr lang="pl-PL" sz="2000" dirty="0"/>
          </a:p>
          <a:p>
            <a:endParaRPr lang="pl-PL" sz="2000" dirty="0" smtClean="0"/>
          </a:p>
          <a:p>
            <a:endParaRPr lang="pl-PL" sz="2000" dirty="0"/>
          </a:p>
          <a:p>
            <a:endParaRPr lang="pl-PL" sz="2000" dirty="0" smtClean="0"/>
          </a:p>
          <a:p>
            <a:endParaRPr lang="pl-PL" sz="2000" dirty="0"/>
          </a:p>
          <a:p>
            <a:endParaRPr lang="pl-PL" sz="2000" dirty="0" smtClean="0"/>
          </a:p>
          <a:p>
            <a:endParaRPr lang="pl-PL" sz="2000" dirty="0"/>
          </a:p>
          <a:p>
            <a:endParaRPr lang="pl-PL" sz="2000" dirty="0" smtClean="0"/>
          </a:p>
          <a:p>
            <a:endParaRPr lang="pl-PL" sz="2000" dirty="0"/>
          </a:p>
          <a:p>
            <a:endParaRPr lang="pl-PL" sz="2000" dirty="0" smtClean="0"/>
          </a:p>
          <a:p>
            <a:endParaRPr lang="pl-PL" sz="2000" dirty="0" smtClean="0"/>
          </a:p>
          <a:p>
            <a:endParaRPr lang="pl-PL" sz="2000" dirty="0" smtClean="0"/>
          </a:p>
          <a:p>
            <a:endParaRPr lang="pl-PL" sz="2000" dirty="0"/>
          </a:p>
          <a:p>
            <a:endParaRPr lang="pl-PL" sz="2000" dirty="0" smtClean="0"/>
          </a:p>
          <a:p>
            <a:endParaRPr lang="pl-PL" sz="2000" dirty="0"/>
          </a:p>
          <a:p>
            <a:r>
              <a:rPr lang="pl-PL" sz="2000" dirty="0" smtClean="0"/>
              <a:t> </a:t>
            </a:r>
            <a:endParaRPr lang="pl-PL" sz="20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71592" y="3356992"/>
            <a:ext cx="3672408" cy="4228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8" name="Picture 2" descr="http://www.zgapa.pl/zgapedia/data_pictures/_uploads_wiki/a/Azja_mapa_polityczna.png"/>
          <p:cNvPicPr>
            <a:picLocks noChangeAspect="1" noChangeArrowheads="1"/>
          </p:cNvPicPr>
          <p:nvPr/>
        </p:nvPicPr>
        <p:blipFill>
          <a:blip r:embed="rId3" cstate="print"/>
          <a:srcRect/>
          <a:stretch>
            <a:fillRect/>
          </a:stretch>
        </p:blipFill>
        <p:spPr bwMode="auto">
          <a:xfrm>
            <a:off x="0" y="3501008"/>
            <a:ext cx="4548708" cy="4262427"/>
          </a:xfrm>
          <a:prstGeom prst="rect">
            <a:avLst/>
          </a:prstGeom>
          <a:noFill/>
        </p:spPr>
      </p:pic>
    </p:spTree>
    <p:extLst>
      <p:ext uri="{BB962C8B-B14F-4D97-AF65-F5344CB8AC3E}">
        <p14:creationId xmlns="" xmlns:p14="http://schemas.microsoft.com/office/powerpoint/2010/main" val="7659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circle(in)">
                                      <p:cBhvr>
                                        <p:cTn id="4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29600" cy="5865515"/>
          </a:xfrm>
        </p:spPr>
        <p:txBody>
          <a:bodyPr>
            <a:normAutofit/>
          </a:bodyPr>
          <a:lstStyle/>
          <a:p>
            <a:endParaRPr lang="pl-PL" sz="2000" dirty="0" smtClean="0">
              <a:latin typeface="+mn-lt"/>
            </a:endParaRPr>
          </a:p>
          <a:p>
            <a:endParaRPr lang="pl-PL" sz="2000" dirty="0">
              <a:latin typeface="+mn-lt"/>
            </a:endParaRPr>
          </a:p>
        </p:txBody>
      </p:sp>
      <p:sp>
        <p:nvSpPr>
          <p:cNvPr id="2" name="pole tekstowe 1"/>
          <p:cNvSpPr txBox="1"/>
          <p:nvPr/>
        </p:nvSpPr>
        <p:spPr>
          <a:xfrm>
            <a:off x="323528" y="487760"/>
            <a:ext cx="8568952" cy="2862322"/>
          </a:xfrm>
          <a:prstGeom prst="rect">
            <a:avLst/>
          </a:prstGeom>
          <a:noFill/>
        </p:spPr>
        <p:txBody>
          <a:bodyPr wrap="square" rtlCol="0">
            <a:spAutoFit/>
          </a:bodyPr>
          <a:lstStyle/>
          <a:p>
            <a:pPr algn="just"/>
            <a:r>
              <a:rPr lang="pl-PL" dirty="0" smtClean="0"/>
              <a:t>Zamieszkują </a:t>
            </a:r>
            <a:r>
              <a:rPr lang="pl-PL" dirty="0"/>
              <a:t>ją Tajowie, ludność napływowa z Chin i górskie ludy, wśród nich najbardziej malownicze ze wszystkich górskich mniejszości plemię </a:t>
            </a:r>
            <a:r>
              <a:rPr lang="pl-PL" dirty="0" err="1"/>
              <a:t>Padaung</a:t>
            </a:r>
            <a:r>
              <a:rPr lang="pl-PL" dirty="0"/>
              <a:t> wchodzące w skład  ludu Karen. To właśnie w tym plemieniu w wiosce </a:t>
            </a:r>
            <a:r>
              <a:rPr lang="pl-PL" dirty="0" err="1"/>
              <a:t>Huay</a:t>
            </a:r>
            <a:r>
              <a:rPr lang="pl-PL" dirty="0"/>
              <a:t> Pu </a:t>
            </a:r>
            <a:r>
              <a:rPr lang="pl-PL" dirty="0" err="1"/>
              <a:t>Kaeng</a:t>
            </a:r>
            <a:r>
              <a:rPr lang="pl-PL" dirty="0"/>
              <a:t> żyją długoszyje kobiety. Plemię to żyje tuż przy granicy z Birmą żeby się tam dostać polska ekipa leciała lokalnym samolotem, jechała samochodem przez osiem godzin krętą drogą i płynęła łodzią w górę rzeki. Teren pod budowę wioski został wydarty puszczy. Domy w wioskach zrobione </a:t>
            </a:r>
            <a:r>
              <a:rPr lang="pl-PL" dirty="0" smtClean="0"/>
              <a:t>są z </a:t>
            </a:r>
            <a:r>
              <a:rPr lang="pl-PL" dirty="0"/>
              <a:t>drewna tekowego, podłogę unoszącą się dwa metry nad ziemią tworzą bambusowe łodygi, a ściany to maty wyplecione z liści. Każda wioska ma co najmniej dwie mistrzynie </a:t>
            </a:r>
            <a:r>
              <a:rPr lang="pl-PL" dirty="0" smtClean="0"/>
              <a:t>ceremonii</a:t>
            </a:r>
            <a:r>
              <a:rPr lang="pl-PL" dirty="0"/>
              <a:t>, które zajmują się zakładaniem na szyję wydłużających ją obręczy. </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836712"/>
            <a:ext cx="2619375"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124744"/>
            <a:ext cx="3672408" cy="4902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4008" y="3717032"/>
            <a:ext cx="4286250" cy="285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194" name="AutoShape 2" descr="Huay Pu Keng"/>
          <p:cNvSpPr>
            <a:spLocks noChangeAspect="1" noChangeArrowheads="1"/>
          </p:cNvSpPr>
          <p:nvPr/>
        </p:nvSpPr>
        <p:spPr bwMode="auto">
          <a:xfrm>
            <a:off x="155575" y="-685800"/>
            <a:ext cx="1905000" cy="14287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6" name="AutoShape 4" descr="Huay Pu Keng"/>
          <p:cNvSpPr>
            <a:spLocks noChangeAspect="1" noChangeArrowheads="1"/>
          </p:cNvSpPr>
          <p:nvPr/>
        </p:nvSpPr>
        <p:spPr bwMode="auto">
          <a:xfrm>
            <a:off x="155575" y="-685800"/>
            <a:ext cx="1905000" cy="14287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8" name="AutoShape 6" descr="Huay Pu Keng"/>
          <p:cNvSpPr>
            <a:spLocks noChangeAspect="1" noChangeArrowheads="1"/>
          </p:cNvSpPr>
          <p:nvPr/>
        </p:nvSpPr>
        <p:spPr bwMode="auto">
          <a:xfrm>
            <a:off x="155575" y="-685800"/>
            <a:ext cx="1905000" cy="14287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76056" y="4005064"/>
            <a:ext cx="3754388" cy="2402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15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 calcmode="lin" valueType="num">
                                      <p:cBhvr>
                                        <p:cTn id="23" dur="500" fill="hold"/>
                                        <p:tgtEl>
                                          <p:spTgt spid="1026"/>
                                        </p:tgtEl>
                                        <p:attrNameLst>
                                          <p:attrName>style.rotation</p:attrName>
                                        </p:attrNameLst>
                                      </p:cBhvr>
                                      <p:tavLst>
                                        <p:tav tm="0">
                                          <p:val>
                                            <p:fltVal val="360"/>
                                          </p:val>
                                        </p:tav>
                                        <p:tav tm="100000">
                                          <p:val>
                                            <p:fltVal val="0"/>
                                          </p:val>
                                        </p:tav>
                                      </p:tavLst>
                                    </p:anim>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blinds(horizontal)">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79512" y="188640"/>
            <a:ext cx="8784976" cy="4093428"/>
          </a:xfrm>
          <a:prstGeom prst="rect">
            <a:avLst/>
          </a:prstGeom>
        </p:spPr>
        <p:txBody>
          <a:bodyPr wrap="square">
            <a:spAutoFit/>
          </a:bodyPr>
          <a:lstStyle/>
          <a:p>
            <a:pPr algn="just"/>
            <a:r>
              <a:rPr lang="pl-PL" sz="2000" dirty="0"/>
              <a:t>Lśniące zwoje z mosiądzu </a:t>
            </a:r>
            <a:r>
              <a:rPr lang="pl-PL" sz="2000" dirty="0" smtClean="0"/>
              <a:t>dziewczynki i </a:t>
            </a:r>
            <a:r>
              <a:rPr lang="pl-PL" sz="2000" dirty="0"/>
              <a:t>kobiety noszą na </a:t>
            </a:r>
            <a:r>
              <a:rPr lang="pl-PL" sz="2000" dirty="0" smtClean="0"/>
              <a:t>szyjach i nogach. </a:t>
            </a:r>
            <a:r>
              <a:rPr lang="pl-PL" sz="2000" dirty="0"/>
              <a:t>Pierścienie te są zakładane dziewczynkom od piątego roku życia a ich maksymalna ilość u dorosłej kobiety wynosi dwadzieścia trzy i ważą one około pięciu kilogramów</a:t>
            </a:r>
            <a:r>
              <a:rPr lang="pl-PL" sz="2000" dirty="0" smtClean="0"/>
              <a:t>. Obręcze te są długim drutem z mosiądzu </a:t>
            </a:r>
            <a:endParaRPr lang="pl-PL" sz="2000" dirty="0" smtClean="0"/>
          </a:p>
          <a:p>
            <a:pPr algn="just"/>
            <a:r>
              <a:rPr lang="pl-PL" sz="2000" dirty="0" smtClean="0"/>
              <a:t>o </a:t>
            </a:r>
            <a:r>
              <a:rPr lang="pl-PL" sz="2000" dirty="0" smtClean="0"/>
              <a:t>średnicy ok. 1,5 cm owijanym wokół posmarowanej tłustą maścią szyi. Pierścienie te wbijają się w kark, ranią skórę i miażdżą obojczyki. Kobiety </a:t>
            </a:r>
            <a:r>
              <a:rPr lang="pl-PL" sz="2000" dirty="0" err="1" smtClean="0"/>
              <a:t>Padaung</a:t>
            </a:r>
            <a:r>
              <a:rPr lang="pl-PL" sz="2000" dirty="0" smtClean="0"/>
              <a:t> twierdzą, że jedynie w takich metalowych kołnierzach krępujących niczym gorset , ich łabędzie szyje są piękne. Takie obręcze nosi bohaterka opowieści Martyny </a:t>
            </a:r>
            <a:r>
              <a:rPr lang="pl-PL" sz="2000" dirty="0" err="1" smtClean="0"/>
              <a:t>Macieng</a:t>
            </a:r>
            <a:r>
              <a:rPr lang="pl-PL" sz="2000" dirty="0" smtClean="0"/>
              <a:t> i jej trzy córki. </a:t>
            </a:r>
            <a:r>
              <a:rPr lang="pl-PL" sz="2000" dirty="0" err="1" smtClean="0"/>
              <a:t>Macieng</a:t>
            </a:r>
            <a:r>
              <a:rPr lang="pl-PL" sz="2000" dirty="0" smtClean="0"/>
              <a:t> ma 36 lat i pochodzi </a:t>
            </a:r>
            <a:endParaRPr lang="pl-PL" sz="2000" dirty="0" smtClean="0"/>
          </a:p>
          <a:p>
            <a:pPr algn="just"/>
            <a:r>
              <a:rPr lang="pl-PL" sz="2000" dirty="0" smtClean="0"/>
              <a:t>z </a:t>
            </a:r>
            <a:r>
              <a:rPr lang="pl-PL" sz="2000" dirty="0" smtClean="0"/>
              <a:t>Birmy. Obręcze nosi od piątego roku życia. Są one dla niej bardzo ważne ze względu na tradycję, ale są też sposobem na zarobienie pieniędzy. Turyści odwiedzający wioskę chętnie się z nią fotografują dając w zamian pieniądze lub kupując sprzedawane przez </a:t>
            </a:r>
            <a:r>
              <a:rPr lang="pl-PL" sz="2000" dirty="0" err="1" smtClean="0"/>
              <a:t>Macieng</a:t>
            </a:r>
            <a:r>
              <a:rPr lang="pl-PL" sz="2000" dirty="0" smtClean="0"/>
              <a:t> pamiątki. </a:t>
            </a:r>
            <a:endParaRPr lang="pl-PL" sz="20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4149080"/>
            <a:ext cx="3024187" cy="229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4149080"/>
            <a:ext cx="3316287" cy="2347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1720" y="404664"/>
            <a:ext cx="5658677"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2" name="Picture 2" descr="Tajlandia, zakaz opuszczania kraju dla plemienia Karen"/>
          <p:cNvPicPr>
            <a:picLocks noChangeAspect="1" noChangeArrowheads="1"/>
          </p:cNvPicPr>
          <p:nvPr/>
        </p:nvPicPr>
        <p:blipFill>
          <a:blip r:embed="rId5" cstate="print"/>
          <a:srcRect/>
          <a:stretch>
            <a:fillRect/>
          </a:stretch>
        </p:blipFill>
        <p:spPr bwMode="auto">
          <a:xfrm>
            <a:off x="5364088" y="4293096"/>
            <a:ext cx="3550040" cy="2564904"/>
          </a:xfrm>
          <a:prstGeom prst="rect">
            <a:avLst/>
          </a:prstGeom>
          <a:noFill/>
        </p:spPr>
      </p:pic>
    </p:spTree>
    <p:extLst>
      <p:ext uri="{BB962C8B-B14F-4D97-AF65-F5344CB8AC3E}">
        <p14:creationId xmlns="" xmlns:p14="http://schemas.microsoft.com/office/powerpoint/2010/main" val="20899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6">
                                            <p:txEl>
                                              <p:pRg st="1" end="1"/>
                                            </p:txEl>
                                          </p:spTgt>
                                        </p:tgtEl>
                                      </p:cBhvr>
                                    </p:animEffect>
                                    <p:set>
                                      <p:cBhvr>
                                        <p:cTn id="12" dur="1" fill="hold">
                                          <p:stCondLst>
                                            <p:cond delay="499"/>
                                          </p:stCondLst>
                                        </p:cTn>
                                        <p:tgtEl>
                                          <p:spTgt spid="6">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xEl>
                                              <p:pRg st="2" end="2"/>
                                            </p:txEl>
                                          </p:spTgt>
                                        </p:tgtEl>
                                      </p:cBhvr>
                                    </p:animEffect>
                                    <p:set>
                                      <p:cBhvr>
                                        <p:cTn id="17"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0242"/>
                                        </p:tgtEl>
                                        <p:attrNameLst>
                                          <p:attrName>ppt_x</p:attrName>
                                        </p:attrNameLst>
                                      </p:cBhvr>
                                      <p:tavLst>
                                        <p:tav tm="0">
                                          <p:val>
                                            <p:strVal val="ppt_x"/>
                                          </p:val>
                                        </p:tav>
                                        <p:tav tm="100000">
                                          <p:val>
                                            <p:strVal val="ppt_x"/>
                                          </p:val>
                                        </p:tav>
                                      </p:tavLst>
                                    </p:anim>
                                    <p:anim calcmode="lin" valueType="num">
                                      <p:cBhvr additive="base">
                                        <p:cTn id="22" dur="500"/>
                                        <p:tgtEl>
                                          <p:spTgt spid="10242"/>
                                        </p:tgtEl>
                                        <p:attrNameLst>
                                          <p:attrName>ppt_y</p:attrName>
                                        </p:attrNameLst>
                                      </p:cBhvr>
                                      <p:tavLst>
                                        <p:tav tm="0">
                                          <p:val>
                                            <p:strVal val="ppt_y"/>
                                          </p:val>
                                        </p:tav>
                                        <p:tav tm="100000">
                                          <p:val>
                                            <p:strVal val="1+ppt_h/2"/>
                                          </p:val>
                                        </p:tav>
                                      </p:tavLst>
                                    </p:anim>
                                    <p:set>
                                      <p:cBhvr>
                                        <p:cTn id="23" dur="1" fill="hold">
                                          <p:stCondLst>
                                            <p:cond delay="499"/>
                                          </p:stCondLst>
                                        </p:cTn>
                                        <p:tgtEl>
                                          <p:spTgt spid="1024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2000"/>
                                        <p:tgtEl>
                                          <p:spTgt spid="2052"/>
                                        </p:tgtEl>
                                      </p:cBhvr>
                                    </p:animEffect>
                                    <p:anim calcmode="lin" valueType="num">
                                      <p:cBhvr>
                                        <p:cTn id="29" dur="2000" fill="hold"/>
                                        <p:tgtEl>
                                          <p:spTgt spid="2052"/>
                                        </p:tgtEl>
                                        <p:attrNameLst>
                                          <p:attrName>style.rotation</p:attrName>
                                        </p:attrNameLst>
                                      </p:cBhvr>
                                      <p:tavLst>
                                        <p:tav tm="0">
                                          <p:val>
                                            <p:fltVal val="720"/>
                                          </p:val>
                                        </p:tav>
                                        <p:tav tm="100000">
                                          <p:val>
                                            <p:fltVal val="0"/>
                                          </p:val>
                                        </p:tav>
                                      </p:tavLst>
                                    </p:anim>
                                    <p:anim calcmode="lin" valueType="num">
                                      <p:cBhvr>
                                        <p:cTn id="30" dur="2000" fill="hold"/>
                                        <p:tgtEl>
                                          <p:spTgt spid="2052"/>
                                        </p:tgtEl>
                                        <p:attrNameLst>
                                          <p:attrName>ppt_h</p:attrName>
                                        </p:attrNameLst>
                                      </p:cBhvr>
                                      <p:tavLst>
                                        <p:tav tm="0">
                                          <p:val>
                                            <p:fltVal val="0"/>
                                          </p:val>
                                        </p:tav>
                                        <p:tav tm="100000">
                                          <p:val>
                                            <p:strVal val="#ppt_h"/>
                                          </p:val>
                                        </p:tav>
                                      </p:tavLst>
                                    </p:anim>
                                    <p:anim calcmode="lin" valueType="num">
                                      <p:cBhvr>
                                        <p:cTn id="31" dur="2000" fill="hold"/>
                                        <p:tgtEl>
                                          <p:spTgt spid="2052"/>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 calcmode="lin" valueType="num">
                                      <p:cBhvr>
                                        <p:cTn id="36"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39" dur="1000" fill="hold"/>
                                        <p:tgtEl>
                                          <p:spTgt spid="2050"/>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2050"/>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 calcmode="lin" valueType="num">
                                      <p:cBhvr>
                                        <p:cTn id="48" dur="500" fill="hold"/>
                                        <p:tgtEl>
                                          <p:spTgt spid="2051"/>
                                        </p:tgtEl>
                                        <p:attrNameLst>
                                          <p:attrName>ppt_w</p:attrName>
                                        </p:attrNameLst>
                                      </p:cBhvr>
                                      <p:tavLst>
                                        <p:tav tm="0">
                                          <p:val>
                                            <p:fltVal val="0"/>
                                          </p:val>
                                        </p:tav>
                                        <p:tav tm="100000">
                                          <p:val>
                                            <p:strVal val="#ppt_w"/>
                                          </p:val>
                                        </p:tav>
                                      </p:tavLst>
                                    </p:anim>
                                    <p:anim calcmode="lin" valueType="num">
                                      <p:cBhvr>
                                        <p:cTn id="49" dur="500" fill="hold"/>
                                        <p:tgtEl>
                                          <p:spTgt spid="2051"/>
                                        </p:tgtEl>
                                        <p:attrNameLst>
                                          <p:attrName>ppt_h</p:attrName>
                                        </p:attrNameLst>
                                      </p:cBhvr>
                                      <p:tavLst>
                                        <p:tav tm="0">
                                          <p:val>
                                            <p:fltVal val="0"/>
                                          </p:val>
                                        </p:tav>
                                        <p:tav tm="100000">
                                          <p:val>
                                            <p:strVal val="#ppt_h"/>
                                          </p:val>
                                        </p:tav>
                                      </p:tavLst>
                                    </p:anim>
                                    <p:anim calcmode="lin" valueType="num">
                                      <p:cBhvr>
                                        <p:cTn id="50" dur="500" fill="hold"/>
                                        <p:tgtEl>
                                          <p:spTgt spid="2051"/>
                                        </p:tgtEl>
                                        <p:attrNameLst>
                                          <p:attrName>style.rotation</p:attrName>
                                        </p:attrNameLst>
                                      </p:cBhvr>
                                      <p:tavLst>
                                        <p:tav tm="0">
                                          <p:val>
                                            <p:fltVal val="360"/>
                                          </p:val>
                                        </p:tav>
                                        <p:tav tm="100000">
                                          <p:val>
                                            <p:fltVal val="0"/>
                                          </p:val>
                                        </p:tav>
                                      </p:tavLst>
                                    </p:anim>
                                    <p:animEffect transition="in" filter="fade">
                                      <p:cBhvr>
                                        <p:cTn id="5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98488" y="620688"/>
            <a:ext cx="7776864" cy="4093428"/>
          </a:xfrm>
          <a:prstGeom prst="rect">
            <a:avLst/>
          </a:prstGeom>
        </p:spPr>
        <p:txBody>
          <a:bodyPr wrap="square">
            <a:spAutoFit/>
          </a:bodyPr>
          <a:lstStyle/>
          <a:p>
            <a:pPr algn="just"/>
            <a:r>
              <a:rPr lang="pl-PL" sz="2000" dirty="0" err="1" smtClean="0"/>
              <a:t>Macieng</a:t>
            </a:r>
            <a:r>
              <a:rPr lang="pl-PL" sz="2000" dirty="0" smtClean="0"/>
              <a:t> </a:t>
            </a:r>
            <a:r>
              <a:rPr lang="pl-PL" sz="2000" dirty="0"/>
              <a:t>ma czarną, równą jak od linijki grzywkę przecinającą czoło w połowie, po bokach sterczy coś w rodzaju baczków, pozostałe włosy, związane w kok są schowane pod czepcem ozdobionym wstążkami i wianuszkiem sztucznych kwiatów (wszystkie kobiety mają tu identyczne fryzury). </a:t>
            </a:r>
            <a:r>
              <a:rPr lang="pl-PL" sz="2000" dirty="0" err="1"/>
              <a:t>Jast</a:t>
            </a:r>
            <a:r>
              <a:rPr lang="pl-PL" sz="2000" dirty="0"/>
              <a:t> ona wystrojona w tradycyjny strój swojego plemienia amarantową tunikę z dekoltem w kształcie litery V, góra stroju wykończona jest zieloną lamówką i ozdobiona kolorowymi pomponikami. </a:t>
            </a:r>
            <a:r>
              <a:rPr lang="pl-PL" sz="2000" dirty="0" smtClean="0"/>
              <a:t>Kobiety te żyją w zgodzie z tradycją nie zastanawiają się czy mogłyby żyć inaczej, może wygodniej. Dla nich jest to poszanowanie kultury. My możemy zadać sobie pytanie czy tylko … czy nie jest to w pewnym sensie sposób na zarabianie pieniędzy dla żyjących w biednych, ale atrakcyjnych turystycznie rejonach Tajlandii.</a:t>
            </a:r>
            <a:endParaRPr lang="pl-PL" sz="20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4553744"/>
            <a:ext cx="1728192"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476672"/>
            <a:ext cx="7072214"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6234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074"/>
                                        </p:tgtEl>
                                        <p:attrNameLst>
                                          <p:attrName>ppt_x</p:attrName>
                                        </p:attrNameLst>
                                      </p:cBhvr>
                                      <p:tavLst>
                                        <p:tav tm="0">
                                          <p:val>
                                            <p:strVal val="ppt_x"/>
                                          </p:val>
                                        </p:tav>
                                        <p:tav tm="100000">
                                          <p:val>
                                            <p:strVal val="ppt_x"/>
                                          </p:val>
                                        </p:tav>
                                      </p:tavLst>
                                    </p:anim>
                                    <p:anim calcmode="lin" valueType="num">
                                      <p:cBhvr additive="base">
                                        <p:cTn id="12" dur="500"/>
                                        <p:tgtEl>
                                          <p:spTgt spid="3074"/>
                                        </p:tgtEl>
                                        <p:attrNameLst>
                                          <p:attrName>ppt_y</p:attrName>
                                        </p:attrNameLst>
                                      </p:cBhvr>
                                      <p:tavLst>
                                        <p:tav tm="0">
                                          <p:val>
                                            <p:strVal val="ppt_y"/>
                                          </p:val>
                                        </p:tav>
                                        <p:tav tm="100000">
                                          <p:val>
                                            <p:strVal val="1+ppt_h/2"/>
                                          </p:val>
                                        </p:tav>
                                      </p:tavLst>
                                    </p:anim>
                                    <p:set>
                                      <p:cBhvr>
                                        <p:cTn id="13" dur="1" fill="hold">
                                          <p:stCondLst>
                                            <p:cond delay="499"/>
                                          </p:stCondLst>
                                        </p:cTn>
                                        <p:tgtEl>
                                          <p:spTgt spid="307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 calcmode="lin" valueType="num">
                                      <p:cBhvr additive="base">
                                        <p:cTn id="18" dur="500" fill="hold"/>
                                        <p:tgtEl>
                                          <p:spTgt spid="3075"/>
                                        </p:tgtEl>
                                        <p:attrNameLst>
                                          <p:attrName>ppt_x</p:attrName>
                                        </p:attrNameLst>
                                      </p:cBhvr>
                                      <p:tavLst>
                                        <p:tav tm="0">
                                          <p:val>
                                            <p:strVal val="#ppt_x"/>
                                          </p:val>
                                        </p:tav>
                                        <p:tav tm="100000">
                                          <p:val>
                                            <p:strVal val="#ppt_x"/>
                                          </p:val>
                                        </p:tav>
                                      </p:tavLst>
                                    </p:anim>
                                    <p:anim calcmode="lin" valueType="num">
                                      <p:cBhvr additive="base">
                                        <p:cTn id="19"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Podróż na Zanzibar</a:t>
            </a:r>
            <a:endParaRPr lang="pl-PL" dirty="0"/>
          </a:p>
        </p:txBody>
      </p:sp>
      <p:sp>
        <p:nvSpPr>
          <p:cNvPr id="4" name="pole tekstowe 3"/>
          <p:cNvSpPr txBox="1"/>
          <p:nvPr/>
        </p:nvSpPr>
        <p:spPr>
          <a:xfrm>
            <a:off x="539552" y="1340768"/>
            <a:ext cx="8280920" cy="1938992"/>
          </a:xfrm>
          <a:prstGeom prst="rect">
            <a:avLst/>
          </a:prstGeom>
          <a:noFill/>
        </p:spPr>
        <p:txBody>
          <a:bodyPr wrap="square" rtlCol="0">
            <a:spAutoFit/>
          </a:bodyPr>
          <a:lstStyle/>
          <a:p>
            <a:pPr algn="just"/>
            <a:r>
              <a:rPr lang="pl-PL" sz="2000" dirty="0"/>
              <a:t>W swojej kolejnej podróży Martyna odwiedziła Zanzibar gdzie poznała dwie kobiety mające wspólnego męża. Dla żyjącego tam ludu jest to normalna sytuacja dla nas coś </a:t>
            </a:r>
            <a:r>
              <a:rPr lang="pl-PL" sz="2000" dirty="0" smtClean="0"/>
              <a:t>egzotycznego, dlatego zainteresowała mnie ta opowieść. Zanzibar jest wyspą na Oceanie Indyjskim. Należy do Tanzanii. Stolicą wyspy a zarazem największym portem jest Zanzibar. </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4088" y="2954590"/>
            <a:ext cx="3168352" cy="3903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3284984"/>
            <a:ext cx="4025675" cy="3252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89258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9144000" cy="5324535"/>
          </a:xfrm>
          <a:prstGeom prst="rect">
            <a:avLst/>
          </a:prstGeom>
          <a:noFill/>
        </p:spPr>
        <p:txBody>
          <a:bodyPr wrap="square" rtlCol="0">
            <a:spAutoFit/>
          </a:bodyPr>
          <a:lstStyle/>
          <a:p>
            <a:pPr algn="just"/>
            <a:r>
              <a:rPr lang="pl-PL" sz="2000" dirty="0" smtClean="0"/>
              <a:t>Znajdują się tam liczne plantacje goździkowca i palmy kokosowej. Zanzibar był pierwszym krajem w Afryce, w którym wprowadzono kolorową telewizję (1973r.) Uchodzi on za ostoję radykalnego, konserwatywnego islamu. W islamie małżeństwo jest bardzo ważne, może nawet najważniejsze. Mężczyzna może mieć nawet cztery żony. Przewodnik Martyny </a:t>
            </a:r>
            <a:r>
              <a:rPr lang="pl-PL" sz="2000" dirty="0" err="1" smtClean="0"/>
              <a:t>Masoud</a:t>
            </a:r>
            <a:r>
              <a:rPr lang="pl-PL" sz="2000" dirty="0" smtClean="0"/>
              <a:t> opowiedział jakie jest spojrzenie na to miejscowej ludności. Dla nich małżeństwo jest zbyt dobre </a:t>
            </a:r>
            <a:endParaRPr lang="pl-PL" sz="2000" dirty="0" smtClean="0"/>
          </a:p>
          <a:p>
            <a:pPr algn="just"/>
            <a:r>
              <a:rPr lang="pl-PL" sz="2000" dirty="0" smtClean="0"/>
              <a:t>i </a:t>
            </a:r>
            <a:r>
              <a:rPr lang="pl-PL" sz="2000" dirty="0" smtClean="0"/>
              <a:t>miłe żeby mieć je tylko raz. Na Zanzibarze na mężczyzn którzy mają tylko jedną żonę mówi się </a:t>
            </a:r>
            <a:r>
              <a:rPr lang="pl-PL" sz="2000" dirty="0" err="1" smtClean="0"/>
              <a:t>nyumba</a:t>
            </a:r>
            <a:r>
              <a:rPr lang="pl-PL" sz="2000" dirty="0" smtClean="0"/>
              <a:t> </a:t>
            </a:r>
            <a:r>
              <a:rPr lang="pl-PL" sz="2000" dirty="0" err="1" smtClean="0"/>
              <a:t>mdogo</a:t>
            </a:r>
            <a:r>
              <a:rPr lang="pl-PL" sz="2000" dirty="0" smtClean="0"/>
              <a:t> co oznacza „mały dom, małe biuro” czyli to że jest biedny. Martyna odwiedziła wioskę </a:t>
            </a:r>
            <a:r>
              <a:rPr lang="pl-PL" sz="2000" dirty="0" err="1" smtClean="0"/>
              <a:t>Matemwe</a:t>
            </a:r>
            <a:r>
              <a:rPr lang="pl-PL" sz="2000" dirty="0" smtClean="0"/>
              <a:t> która leży godzinę drogi na północny wschód od miasta Zanzibar i wygląda jak każda afrykańska wioska. Sąsiaduje z piękną plażą z delikatnym, niemal białym piaskiem. Architektura w wiosce jest bardzo uboga. Domy budowane są z drewna, drutu, worków jutowych, kartonów, blach falistych, szmat i mat palmowych. Dzieci same sobie robią zabawki. Biegają półnagie i brudne. Maluch opiekują się jeszcze mniejszymi dziećmi. Kobiety siedzą na gankach domów i ciągle coś gotują lub wyplatają maty z liści palmy i trawy. Ich dłonie i stopy zdobią piękne wzory z henny co jest charakterystyczne dla muzułmanek. </a:t>
            </a:r>
            <a:endParaRPr lang="pl-PL" sz="2000" dirty="0"/>
          </a:p>
        </p:txBody>
      </p:sp>
      <p:pic>
        <p:nvPicPr>
          <p:cNvPr id="26626" name="Picture 2" descr="http://bi.gazeta.pl/im/4/7443/z7443704X.jpg"/>
          <p:cNvPicPr>
            <a:picLocks noChangeAspect="1" noChangeArrowheads="1"/>
          </p:cNvPicPr>
          <p:nvPr/>
        </p:nvPicPr>
        <p:blipFill>
          <a:blip r:embed="rId2" cstate="print"/>
          <a:srcRect/>
          <a:stretch>
            <a:fillRect/>
          </a:stretch>
        </p:blipFill>
        <p:spPr bwMode="auto">
          <a:xfrm>
            <a:off x="6084168" y="4978951"/>
            <a:ext cx="2448272" cy="1879049"/>
          </a:xfrm>
          <a:prstGeom prst="rect">
            <a:avLst/>
          </a:prstGeom>
          <a:noFill/>
        </p:spPr>
      </p:pic>
      <p:pic>
        <p:nvPicPr>
          <p:cNvPr id="6146" name="Picture 2" descr="http://m.onet.pl/_m/0c42af58bdbff779f6c4c430adbd02cd,14,1.jpg">
            <a:hlinkClick r:id="rId3"/>
          </p:cNvPr>
          <p:cNvPicPr>
            <a:picLocks noChangeAspect="1" noChangeArrowheads="1"/>
          </p:cNvPicPr>
          <p:nvPr/>
        </p:nvPicPr>
        <p:blipFill>
          <a:blip r:embed="rId4" cstate="print"/>
          <a:srcRect/>
          <a:stretch>
            <a:fillRect/>
          </a:stretch>
        </p:blipFill>
        <p:spPr bwMode="auto">
          <a:xfrm>
            <a:off x="179512" y="260648"/>
            <a:ext cx="4286250" cy="2857500"/>
          </a:xfrm>
          <a:prstGeom prst="rect">
            <a:avLst/>
          </a:prstGeom>
          <a:noFill/>
        </p:spPr>
      </p:pic>
      <p:pic>
        <p:nvPicPr>
          <p:cNvPr id="6148" name="Picture 4" descr="http://m.onet.pl/_m/e1f9033c025fdaad201e7c95ffd214a1,14,1.jpg">
            <a:hlinkClick r:id="rId5"/>
          </p:cNvPr>
          <p:cNvPicPr>
            <a:picLocks noChangeAspect="1" noChangeArrowheads="1"/>
          </p:cNvPicPr>
          <p:nvPr/>
        </p:nvPicPr>
        <p:blipFill>
          <a:blip r:embed="rId6" cstate="print"/>
          <a:srcRect/>
          <a:stretch>
            <a:fillRect/>
          </a:stretch>
        </p:blipFill>
        <p:spPr bwMode="auto">
          <a:xfrm>
            <a:off x="4857750" y="2060848"/>
            <a:ext cx="428625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4">
                                            <p:txEl>
                                              <p:pRg st="1" end="1"/>
                                            </p:txEl>
                                          </p:spTgt>
                                        </p:tgtEl>
                                      </p:cBhvr>
                                    </p:animEffect>
                                    <p:set>
                                      <p:cBhvr>
                                        <p:cTn id="12"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26626"/>
                                        </p:tgtEl>
                                      </p:cBhvr>
                                    </p:animEffect>
                                    <p:set>
                                      <p:cBhvr>
                                        <p:cTn id="17" dur="1" fill="hold">
                                          <p:stCondLst>
                                            <p:cond delay="1999"/>
                                          </p:stCondLst>
                                        </p:cTn>
                                        <p:tgtEl>
                                          <p:spTgt spid="266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25" dur="1000" fill="hold"/>
                                        <p:tgtEl>
                                          <p:spTgt spid="614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fade">
                                      <p:cBhvr>
                                        <p:cTn id="34" dur="2000"/>
                                        <p:tgtEl>
                                          <p:spTgt spid="6148"/>
                                        </p:tgtEl>
                                      </p:cBhvr>
                                    </p:animEffect>
                                    <p:anim calcmode="lin" valueType="num">
                                      <p:cBhvr>
                                        <p:cTn id="35" dur="2000" fill="hold"/>
                                        <p:tgtEl>
                                          <p:spTgt spid="6148"/>
                                        </p:tgtEl>
                                        <p:attrNameLst>
                                          <p:attrName>style.rotation</p:attrName>
                                        </p:attrNameLst>
                                      </p:cBhvr>
                                      <p:tavLst>
                                        <p:tav tm="0">
                                          <p:val>
                                            <p:fltVal val="720"/>
                                          </p:val>
                                        </p:tav>
                                        <p:tav tm="100000">
                                          <p:val>
                                            <p:fltVal val="0"/>
                                          </p:val>
                                        </p:tav>
                                      </p:tavLst>
                                    </p:anim>
                                    <p:anim calcmode="lin" valueType="num">
                                      <p:cBhvr>
                                        <p:cTn id="36" dur="2000" fill="hold"/>
                                        <p:tgtEl>
                                          <p:spTgt spid="6148"/>
                                        </p:tgtEl>
                                        <p:attrNameLst>
                                          <p:attrName>ppt_h</p:attrName>
                                        </p:attrNameLst>
                                      </p:cBhvr>
                                      <p:tavLst>
                                        <p:tav tm="0">
                                          <p:val>
                                            <p:fltVal val="0"/>
                                          </p:val>
                                        </p:tav>
                                        <p:tav tm="100000">
                                          <p:val>
                                            <p:strVal val="#ppt_h"/>
                                          </p:val>
                                        </p:tav>
                                      </p:tavLst>
                                    </p:anim>
                                    <p:anim calcmode="lin" valueType="num">
                                      <p:cBhvr>
                                        <p:cTn id="37" dur="2000" fill="hold"/>
                                        <p:tgtEl>
                                          <p:spTgt spid="61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66056" y="548681"/>
            <a:ext cx="7992888" cy="3139321"/>
          </a:xfrm>
          <a:prstGeom prst="rect">
            <a:avLst/>
          </a:prstGeom>
          <a:noFill/>
        </p:spPr>
        <p:txBody>
          <a:bodyPr wrap="square" rtlCol="0">
            <a:spAutoFit/>
          </a:bodyPr>
          <a:lstStyle/>
          <a:p>
            <a:endParaRPr lang="pl-PL" dirty="0" smtClean="0"/>
          </a:p>
          <a:p>
            <a:pPr algn="just"/>
            <a:r>
              <a:rPr lang="pl-PL" sz="2000" dirty="0" smtClean="0"/>
              <a:t>W </a:t>
            </a:r>
            <a:r>
              <a:rPr lang="pl-PL" sz="2000" dirty="0"/>
              <a:t>stolicy kobiety noszą najczęściej czarne szaty a na wsiach </a:t>
            </a:r>
            <a:r>
              <a:rPr lang="pl-PL" sz="2000" dirty="0" err="1"/>
              <a:t>kangi</a:t>
            </a:r>
            <a:r>
              <a:rPr lang="pl-PL" sz="2000" dirty="0"/>
              <a:t> czyli kolorowe chusty, którymi zasłaniają również włosy. Mężczyźni </a:t>
            </a:r>
            <a:endParaRPr lang="pl-PL" sz="2000" dirty="0" smtClean="0"/>
          </a:p>
          <a:p>
            <a:pPr algn="just"/>
            <a:r>
              <a:rPr lang="pl-PL" sz="2000" dirty="0" smtClean="0"/>
              <a:t>w </a:t>
            </a:r>
            <a:r>
              <a:rPr lang="pl-PL" sz="2000" dirty="0"/>
              <a:t>większości nie robią nic. Martyna bardzo chciała poznać dwie żony jednego męża. Umówiła się na spotkanie z </a:t>
            </a:r>
            <a:r>
              <a:rPr lang="pl-PL" sz="2000" dirty="0" err="1"/>
              <a:t>Fitiną</a:t>
            </a:r>
            <a:r>
              <a:rPr lang="pl-PL" sz="2000" dirty="0"/>
              <a:t> i jego żonami starszą </a:t>
            </a:r>
            <a:r>
              <a:rPr lang="pl-PL" sz="2000" dirty="0" err="1"/>
              <a:t>Wache</a:t>
            </a:r>
            <a:r>
              <a:rPr lang="pl-PL" sz="2000" dirty="0"/>
              <a:t> i młodszą </a:t>
            </a:r>
            <a:r>
              <a:rPr lang="pl-PL" sz="2000" dirty="0" err="1"/>
              <a:t>Maryam</a:t>
            </a:r>
            <a:r>
              <a:rPr lang="pl-PL" sz="2000" dirty="0"/>
              <a:t>. </a:t>
            </a:r>
            <a:r>
              <a:rPr lang="pl-PL" sz="2000" dirty="0" err="1"/>
              <a:t>Fitina</a:t>
            </a:r>
            <a:r>
              <a:rPr lang="pl-PL" sz="2000" dirty="0"/>
              <a:t> opowiedział dużo ciekawych rzeczy o małżeństwie. Żony pomagają sobie nawzajem </a:t>
            </a:r>
            <a:endParaRPr lang="pl-PL" sz="2000" dirty="0" smtClean="0"/>
          </a:p>
          <a:p>
            <a:pPr algn="just"/>
            <a:r>
              <a:rPr lang="pl-PL" sz="2000" dirty="0" smtClean="0"/>
              <a:t>i </a:t>
            </a:r>
            <a:r>
              <a:rPr lang="pl-PL" sz="2000" dirty="0"/>
              <a:t>każdej z nich musi sprawiedliwie poświęcić tyle samo czasu. Każda żona musi mieć swój własny dom, biżuterię, ubrania, przedmioty osobistego użytku. </a:t>
            </a:r>
          </a:p>
        </p:txBody>
      </p:sp>
      <p:pic>
        <p:nvPicPr>
          <p:cNvPr id="512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3501008"/>
            <a:ext cx="4286250" cy="285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404664"/>
            <a:ext cx="3845376" cy="2880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4286250" cy="285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27634" y="3645024"/>
            <a:ext cx="4216366"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232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5">
                                            <p:txEl>
                                              <p:pRg st="1" end="1"/>
                                            </p:txEl>
                                          </p:spTgt>
                                        </p:tgtEl>
                                      </p:cBhvr>
                                    </p:animEffect>
                                    <p:set>
                                      <p:cBhvr>
                                        <p:cTn id="7" dur="1" fill="hold">
                                          <p:stCondLst>
                                            <p:cond delay="1999"/>
                                          </p:stCondLst>
                                        </p:cTn>
                                        <p:tgtEl>
                                          <p:spTgt spid="5">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5">
                                            <p:txEl>
                                              <p:pRg st="2" end="2"/>
                                            </p:txEl>
                                          </p:spTgt>
                                        </p:tgtEl>
                                      </p:cBhvr>
                                    </p:animEffect>
                                    <p:set>
                                      <p:cBhvr>
                                        <p:cTn id="12"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5">
                                            <p:txEl>
                                              <p:pRg st="3" end="3"/>
                                            </p:txEl>
                                          </p:spTgt>
                                        </p:tgtEl>
                                      </p:cBhvr>
                                    </p:animEffect>
                                    <p:set>
                                      <p:cBhvr>
                                        <p:cTn id="17" dur="1" fill="hold">
                                          <p:stCondLst>
                                            <p:cond delay="1999"/>
                                          </p:stCondLst>
                                        </p:cTn>
                                        <p:tgtEl>
                                          <p:spTgt spid="5">
                                            <p:txEl>
                                              <p:pRg st="3" end="3"/>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2000"/>
                                        <p:tgtEl>
                                          <p:spTgt spid="5127"/>
                                        </p:tgtEl>
                                      </p:cBhvr>
                                    </p:animEffect>
                                    <p:anim calcmode="lin" valueType="num">
                                      <p:cBhvr>
                                        <p:cTn id="28" dur="2000" fill="hold"/>
                                        <p:tgtEl>
                                          <p:spTgt spid="5127"/>
                                        </p:tgtEl>
                                        <p:attrNameLst>
                                          <p:attrName>style.rotation</p:attrName>
                                        </p:attrNameLst>
                                      </p:cBhvr>
                                      <p:tavLst>
                                        <p:tav tm="0">
                                          <p:val>
                                            <p:fltVal val="720"/>
                                          </p:val>
                                        </p:tav>
                                        <p:tav tm="100000">
                                          <p:val>
                                            <p:fltVal val="0"/>
                                          </p:val>
                                        </p:tav>
                                      </p:tavLst>
                                    </p:anim>
                                    <p:anim calcmode="lin" valueType="num">
                                      <p:cBhvr>
                                        <p:cTn id="29" dur="2000" fill="hold"/>
                                        <p:tgtEl>
                                          <p:spTgt spid="5127"/>
                                        </p:tgtEl>
                                        <p:attrNameLst>
                                          <p:attrName>ppt_h</p:attrName>
                                        </p:attrNameLst>
                                      </p:cBhvr>
                                      <p:tavLst>
                                        <p:tav tm="0">
                                          <p:val>
                                            <p:fltVal val="0"/>
                                          </p:val>
                                        </p:tav>
                                        <p:tav tm="100000">
                                          <p:val>
                                            <p:strVal val="#ppt_h"/>
                                          </p:val>
                                        </p:tav>
                                      </p:tavLst>
                                    </p:anim>
                                    <p:anim calcmode="lin" valueType="num">
                                      <p:cBhvr>
                                        <p:cTn id="30" dur="2000" fill="hold"/>
                                        <p:tgtEl>
                                          <p:spTgt spid="512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5125"/>
                                        </p:tgtEl>
                                        <p:attrNameLst>
                                          <p:attrName>style.visibility</p:attrName>
                                        </p:attrNameLst>
                                      </p:cBhvr>
                                      <p:to>
                                        <p:strVal val="visible"/>
                                      </p:to>
                                    </p:set>
                                    <p:anim calcmode="lin" valueType="num">
                                      <p:cBhvr>
                                        <p:cTn id="35" dur="500" decel="50000" fill="hold">
                                          <p:stCondLst>
                                            <p:cond delay="0"/>
                                          </p:stCondLst>
                                        </p:cTn>
                                        <p:tgtEl>
                                          <p:spTgt spid="512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12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125"/>
                                        </p:tgtEl>
                                        <p:attrNameLst>
                                          <p:attrName>ppt_w</p:attrName>
                                        </p:attrNameLst>
                                      </p:cBhvr>
                                      <p:tavLst>
                                        <p:tav tm="0">
                                          <p:val>
                                            <p:strVal val="#ppt_w*.05"/>
                                          </p:val>
                                        </p:tav>
                                        <p:tav tm="100000">
                                          <p:val>
                                            <p:strVal val="#ppt_w"/>
                                          </p:val>
                                        </p:tav>
                                      </p:tavLst>
                                    </p:anim>
                                    <p:anim calcmode="lin" valueType="num">
                                      <p:cBhvr>
                                        <p:cTn id="38" dur="1000" fill="hold"/>
                                        <p:tgtEl>
                                          <p:spTgt spid="512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12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12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12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1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4"/>
                                        </p:tgtEl>
                                        <p:attrNameLst>
                                          <p:attrName>style.visibility</p:attrName>
                                        </p:attrNameLst>
                                      </p:cBhvr>
                                      <p:to>
                                        <p:strVal val="visible"/>
                                      </p:to>
                                    </p:set>
                                    <p:animEffect transition="in" filter="fade">
                                      <p:cBhvr>
                                        <p:cTn id="4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lk">
  <a:themeElements>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549</TotalTime>
  <Words>1344</Words>
  <Application>Microsoft Office PowerPoint</Application>
  <PresentationFormat>Pokaz na ekranie (4:3)</PresentationFormat>
  <Paragraphs>62</Paragraphs>
  <Slides>13</Slides>
  <Notes>2</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Silk</vt:lpstr>
      <vt:lpstr>Martyna  Wojciechowska</vt:lpstr>
      <vt:lpstr>Martyna</vt:lpstr>
      <vt:lpstr>Podróż do Tajlandii</vt:lpstr>
      <vt:lpstr>Slajd 4</vt:lpstr>
      <vt:lpstr>Slajd 5</vt:lpstr>
      <vt:lpstr>Slajd 6</vt:lpstr>
      <vt:lpstr>Podróż na Zanzibar</vt:lpstr>
      <vt:lpstr>Slajd 8</vt:lpstr>
      <vt:lpstr>Slajd 9</vt:lpstr>
      <vt:lpstr>Slajd 10</vt:lpstr>
      <vt:lpstr>Slajd 11</vt:lpstr>
      <vt:lpstr>Slajd 12</vt:lpstr>
      <vt:lpstr>Slajd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Martyna Wojciechowska</dc:title>
  <dc:creator>Kajka Ćwikła</dc:creator>
  <cp:lastModifiedBy>Kajka</cp:lastModifiedBy>
  <cp:revision>48</cp:revision>
  <dcterms:created xsi:type="dcterms:W3CDTF">2011-05-01T13:44:22Z</dcterms:created>
  <dcterms:modified xsi:type="dcterms:W3CDTF">2011-05-30T19:25:39Z</dcterms:modified>
</cp:coreProperties>
</file>