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6" r:id="rId9"/>
    <p:sldId id="265" r:id="rId10"/>
    <p:sldId id="267" r:id="rId11"/>
    <p:sldId id="263" r:id="rId12"/>
    <p:sldId id="264" r:id="rId13"/>
    <p:sldId id="268"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smtClean="0"/>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E42761B7-522D-4111-9A09-0913486DA493}" type="datetimeFigureOut">
              <a:rPr lang="pl-PL" smtClean="0"/>
              <a:pPr/>
              <a:t>2011-10-19</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EAB58F4-29D6-4930-800A-AB5B6D42B1B8}"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42761B7-522D-4111-9A09-0913486DA493}" type="datetimeFigureOut">
              <a:rPr lang="pl-PL" smtClean="0"/>
              <a:pPr/>
              <a:t>2011-10-19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AB58F4-29D6-4930-800A-AB5B6D42B1B8}"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42761B7-522D-4111-9A09-0913486DA493}" type="datetimeFigureOut">
              <a:rPr lang="pl-PL" smtClean="0"/>
              <a:pPr/>
              <a:t>2011-10-19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AB58F4-29D6-4930-800A-AB5B6D42B1B8}"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E42761B7-522D-4111-9A09-0913486DA493}" type="datetimeFigureOut">
              <a:rPr lang="pl-PL" smtClean="0"/>
              <a:pPr/>
              <a:t>2011-10-19</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CEAB58F4-29D6-4930-800A-AB5B6D42B1B8}"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E42761B7-522D-4111-9A09-0913486DA493}" type="datetimeFigureOut">
              <a:rPr lang="pl-PL" smtClean="0"/>
              <a:pPr/>
              <a:t>2011-10-19</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CEAB58F4-29D6-4930-800A-AB5B6D42B1B8}" type="slidenum">
              <a:rPr lang="pl-PL" smtClean="0"/>
              <a:pPr/>
              <a:t>‹#›</a:t>
            </a:fld>
            <a:endParaRPr lang="pl-PL"/>
          </a:p>
        </p:txBody>
      </p:sp>
      <p:cxnSp>
        <p:nvCxnSpPr>
          <p:cNvPr id="11" name="Łącznik prost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E42761B7-522D-4111-9A09-0913486DA493}" type="datetimeFigureOut">
              <a:rPr lang="pl-PL" smtClean="0"/>
              <a:pPr/>
              <a:t>2011-10-19</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CEAB58F4-29D6-4930-800A-AB5B6D42B1B8}"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E42761B7-522D-4111-9A09-0913486DA493}" type="datetimeFigureOut">
              <a:rPr lang="pl-PL" smtClean="0"/>
              <a:pPr/>
              <a:t>2011-10-19</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CEAB58F4-29D6-4930-800A-AB5B6D42B1B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E42761B7-522D-4111-9A09-0913486DA493}" type="datetimeFigureOut">
              <a:rPr lang="pl-PL" smtClean="0"/>
              <a:pPr/>
              <a:t>2011-10-19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EAB58F4-29D6-4930-800A-AB5B6D42B1B8}"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E42761B7-522D-4111-9A09-0913486DA493}" type="datetimeFigureOut">
              <a:rPr lang="pl-PL" smtClean="0"/>
              <a:pPr/>
              <a:t>2011-10-19</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CEAB58F4-29D6-4930-800A-AB5B6D42B1B8}"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E42761B7-522D-4111-9A09-0913486DA493}" type="datetimeFigureOut">
              <a:rPr lang="pl-PL" smtClean="0"/>
              <a:pPr/>
              <a:t>2011-10-19</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CEAB58F4-29D6-4930-800A-AB5B6D42B1B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E42761B7-522D-4111-9A09-0913486DA493}" type="datetimeFigureOut">
              <a:rPr lang="pl-PL" smtClean="0"/>
              <a:pPr/>
              <a:t>2011-10-19</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CEAB58F4-29D6-4930-800A-AB5B6D42B1B8}"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42761B7-522D-4111-9A09-0913486DA493}" type="datetimeFigureOut">
              <a:rPr lang="pl-PL" smtClean="0"/>
              <a:pPr/>
              <a:t>2011-10-19</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EAB58F4-29D6-4930-800A-AB5B6D42B1B8}"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714480" y="357167"/>
            <a:ext cx="6743720" cy="3286148"/>
          </a:xfrm>
        </p:spPr>
        <p:txBody>
          <a:bodyPr>
            <a:normAutofit/>
          </a:bodyPr>
          <a:lstStyle/>
          <a:p>
            <a:r>
              <a:rPr lang="pl-PL" dirty="0" smtClean="0"/>
              <a:t>HOUSE OF </a:t>
            </a:r>
            <a:r>
              <a:rPr lang="pl-PL" dirty="0" smtClean="0"/>
              <a:t>PARLIAMENT </a:t>
            </a:r>
            <a:r>
              <a:rPr lang="pl-PL" dirty="0" smtClean="0"/>
              <a:t/>
            </a:r>
            <a:br>
              <a:rPr lang="pl-PL" dirty="0" smtClean="0"/>
            </a:br>
            <a:r>
              <a:rPr lang="pl-PL" dirty="0" smtClean="0"/>
              <a:t>AND </a:t>
            </a:r>
            <a:br>
              <a:rPr lang="pl-PL" dirty="0" smtClean="0"/>
            </a:br>
            <a:r>
              <a:rPr lang="pl-PL" dirty="0" smtClean="0"/>
              <a:t>BIG BEN</a:t>
            </a:r>
            <a:endParaRPr lang="pl-PL" dirty="0"/>
          </a:p>
        </p:txBody>
      </p:sp>
      <p:sp>
        <p:nvSpPr>
          <p:cNvPr id="3" name="Podtytuł 2"/>
          <p:cNvSpPr>
            <a:spLocks noGrp="1"/>
          </p:cNvSpPr>
          <p:nvPr>
            <p:ph type="subTitle" idx="1"/>
          </p:nvPr>
        </p:nvSpPr>
        <p:spPr>
          <a:xfrm>
            <a:off x="540544" y="5715016"/>
            <a:ext cx="388118" cy="142876"/>
          </a:xfrm>
        </p:spPr>
        <p:txBody>
          <a:bodyPr>
            <a:normAutofit fontScale="25000" lnSpcReduction="20000"/>
          </a:bodyPr>
          <a:lstStyle/>
          <a:p>
            <a:endParaRPr lang="pl-P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58148" y="267494"/>
            <a:ext cx="828652" cy="303986"/>
          </a:xfrm>
        </p:spPr>
        <p:txBody>
          <a:bodyPr>
            <a:normAutofit fontScale="90000"/>
          </a:bodyPr>
          <a:lstStyle/>
          <a:p>
            <a:endParaRPr lang="pl-PL" dirty="0"/>
          </a:p>
        </p:txBody>
      </p:sp>
      <p:pic>
        <p:nvPicPr>
          <p:cNvPr id="7" name="Picture 3"/>
          <p:cNvPicPr>
            <a:picLocks noGrp="1" noChangeAspect="1" noChangeArrowheads="1"/>
          </p:cNvPicPr>
          <p:nvPr>
            <p:ph idx="1"/>
          </p:nvPr>
        </p:nvPicPr>
        <p:blipFill>
          <a:blip r:embed="rId2" cstate="print"/>
          <a:srcRect/>
          <a:stretch>
            <a:fillRect/>
          </a:stretch>
        </p:blipFill>
        <p:spPr bwMode="auto">
          <a:xfrm flipH="1">
            <a:off x="857224" y="500042"/>
            <a:ext cx="7653892" cy="57404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8686799" y="267494"/>
            <a:ext cx="45719" cy="161110"/>
          </a:xfrm>
        </p:spPr>
        <p:txBody>
          <a:bodyPr>
            <a:normAutofit fontScale="90000"/>
          </a:bodyPr>
          <a:lstStyle/>
          <a:p>
            <a:endParaRPr lang="pl-PL" dirty="0"/>
          </a:p>
        </p:txBody>
      </p:sp>
      <p:sp>
        <p:nvSpPr>
          <p:cNvPr id="3" name="Symbol zastępczy zawartości 2"/>
          <p:cNvSpPr>
            <a:spLocks noGrp="1"/>
          </p:cNvSpPr>
          <p:nvPr>
            <p:ph idx="1"/>
          </p:nvPr>
        </p:nvSpPr>
        <p:spPr>
          <a:xfrm>
            <a:off x="457200" y="857232"/>
            <a:ext cx="8229600" cy="5597576"/>
          </a:xfrm>
        </p:spPr>
        <p:txBody>
          <a:bodyPr>
            <a:normAutofit fontScale="85000" lnSpcReduction="20000"/>
          </a:bodyPr>
          <a:lstStyle/>
          <a:p>
            <a:r>
              <a:rPr lang="pl-PL" dirty="0" smtClean="0">
                <a:solidFill>
                  <a:schemeClr val="accent1">
                    <a:lumMod val="75000"/>
                  </a:schemeClr>
                </a:solidFill>
              </a:rPr>
              <a:t>Pałac służył początkowo jako siedziba władcy, ale żaden monarcha nie mieszkał tam od XVI wieku. Architektem odpowiedzialnym za odbudowę był Sir Charles </a:t>
            </a:r>
            <a:r>
              <a:rPr lang="pl-PL" dirty="0" err="1" smtClean="0">
                <a:solidFill>
                  <a:schemeClr val="accent1">
                    <a:lumMod val="75000"/>
                  </a:schemeClr>
                </a:solidFill>
              </a:rPr>
              <a:t>Barry</a:t>
            </a:r>
            <a:r>
              <a:rPr lang="pl-PL" dirty="0" smtClean="0">
                <a:solidFill>
                  <a:schemeClr val="accent1">
                    <a:lumMod val="75000"/>
                  </a:schemeClr>
                </a:solidFill>
              </a:rPr>
              <a:t>., a obecny wygląd pałacu jest przykładem </a:t>
            </a:r>
            <a:r>
              <a:rPr lang="pl-PL" dirty="0" err="1" smtClean="0">
                <a:solidFill>
                  <a:schemeClr val="accent1">
                    <a:lumMod val="75000"/>
                  </a:schemeClr>
                </a:solidFill>
              </a:rPr>
              <a:t>styluneogotyckiego</a:t>
            </a:r>
            <a:r>
              <a:rPr lang="pl-PL" dirty="0" smtClean="0">
                <a:solidFill>
                  <a:schemeClr val="accent1">
                    <a:lumMod val="75000"/>
                  </a:schemeClr>
                </a:solidFill>
              </a:rPr>
              <a:t>. </a:t>
            </a:r>
          </a:p>
          <a:p>
            <a:r>
              <a:rPr lang="pl-PL" dirty="0" smtClean="0">
                <a:solidFill>
                  <a:schemeClr val="accent1">
                    <a:lumMod val="75000"/>
                  </a:schemeClr>
                </a:solidFill>
              </a:rPr>
              <a:t>Pałac zawiera ponad 1000 pokoi, z których najważniejszymi są sale Izby Lordów i Izby Gmin. Pałac mieści też pokoje obrad komisji parlamentarnych, biblioteki, hole, jadalnie, bary i siłownie. Jest miejscem ważnych ceremonii państwowych, w tym otwarcia obrad parlamentu. Pałac jest bardzo ściśle związany z obiema Izbami, co obrazuje używanie słowa "Westminster" jako synonimu Parlamentu.</a:t>
            </a:r>
          </a:p>
          <a:p>
            <a:endParaRPr lang="pl-PL"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58082" y="267494"/>
            <a:ext cx="1328718" cy="232548"/>
          </a:xfrm>
        </p:spPr>
        <p:txBody>
          <a:bodyPr>
            <a:normAutofit fontScale="90000"/>
          </a:bodyPr>
          <a:lstStyle/>
          <a:p>
            <a:endParaRPr lang="pl-PL"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85852" y="571480"/>
            <a:ext cx="6549728" cy="55261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V="1">
            <a:off x="5857884" y="0"/>
            <a:ext cx="2828916" cy="267494"/>
          </a:xfrm>
        </p:spPr>
        <p:txBody>
          <a:bodyPr>
            <a:normAutofit fontScale="90000"/>
          </a:bodyPr>
          <a:lstStyle/>
          <a:p>
            <a:endParaRPr lang="pl-PL" dirty="0"/>
          </a:p>
        </p:txBody>
      </p:sp>
      <p:sp>
        <p:nvSpPr>
          <p:cNvPr id="3" name="Symbol zastępczy zawartości 2"/>
          <p:cNvSpPr>
            <a:spLocks noGrp="1"/>
          </p:cNvSpPr>
          <p:nvPr>
            <p:ph idx="1"/>
          </p:nvPr>
        </p:nvSpPr>
        <p:spPr>
          <a:xfrm>
            <a:off x="457200" y="642918"/>
            <a:ext cx="8229600" cy="5811890"/>
          </a:xfrm>
        </p:spPr>
        <p:txBody>
          <a:bodyPr/>
          <a:lstStyle/>
          <a:p>
            <a:pPr algn="ctr">
              <a:buNone/>
            </a:pPr>
            <a:r>
              <a:rPr lang="pl-PL" sz="4400" dirty="0" smtClean="0">
                <a:solidFill>
                  <a:schemeClr val="accent1">
                    <a:lumMod val="75000"/>
                  </a:schemeClr>
                </a:solidFill>
              </a:rPr>
              <a:t>KONIEC!</a:t>
            </a: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endParaRPr lang="pl-PL" dirty="0" smtClean="0">
              <a:solidFill>
                <a:schemeClr val="accent1">
                  <a:lumMod val="75000"/>
                </a:schemeClr>
              </a:solidFill>
            </a:endParaRPr>
          </a:p>
          <a:p>
            <a:pPr>
              <a:buNone/>
            </a:pPr>
            <a:r>
              <a:rPr lang="pl-PL" dirty="0" smtClean="0">
                <a:solidFill>
                  <a:schemeClr val="accent1">
                    <a:lumMod val="75000"/>
                  </a:schemeClr>
                </a:solidFill>
              </a:rPr>
              <a:t>                                       WIKTORIA GAJEK</a:t>
            </a:r>
            <a:endParaRPr lang="pl-PL"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161242"/>
          </a:xfrm>
        </p:spPr>
        <p:txBody>
          <a:bodyPr/>
          <a:lstStyle/>
          <a:p>
            <a:r>
              <a:rPr lang="pl-PL" dirty="0" smtClean="0"/>
              <a:t>BIG BEN</a:t>
            </a:r>
            <a:endParaRPr lang="pl-PL" dirty="0"/>
          </a:p>
        </p:txBody>
      </p:sp>
      <p:sp>
        <p:nvSpPr>
          <p:cNvPr id="3" name="Symbol zastępczy zawartości 2"/>
          <p:cNvSpPr>
            <a:spLocks noGrp="1"/>
          </p:cNvSpPr>
          <p:nvPr>
            <p:ph idx="1"/>
          </p:nvPr>
        </p:nvSpPr>
        <p:spPr>
          <a:xfrm>
            <a:off x="457200" y="1214422"/>
            <a:ext cx="8229600" cy="5240386"/>
          </a:xfrm>
        </p:spPr>
        <p:txBody>
          <a:bodyPr>
            <a:normAutofit fontScale="70000" lnSpcReduction="20000"/>
          </a:bodyPr>
          <a:lstStyle/>
          <a:p>
            <a:r>
              <a:rPr lang="pl-PL" dirty="0" smtClean="0">
                <a:solidFill>
                  <a:schemeClr val="accent1">
                    <a:lumMod val="75000"/>
                  </a:schemeClr>
                </a:solidFill>
              </a:rPr>
              <a:t>Nazwa początkowo odnosiła się do dzwonu ze St. </a:t>
            </a:r>
            <a:r>
              <a:rPr lang="pl-PL" dirty="0" err="1" smtClean="0">
                <a:solidFill>
                  <a:schemeClr val="accent1">
                    <a:lumMod val="75000"/>
                  </a:schemeClr>
                </a:solidFill>
              </a:rPr>
              <a:t>Stephen's</a:t>
            </a:r>
            <a:r>
              <a:rPr lang="pl-PL" dirty="0" smtClean="0">
                <a:solidFill>
                  <a:schemeClr val="accent1">
                    <a:lumMod val="75000"/>
                  </a:schemeClr>
                </a:solidFill>
              </a:rPr>
              <a:t> Tower (z ang. Wieża św. Szczepana), zwanej również </a:t>
            </a:r>
            <a:r>
              <a:rPr lang="pl-PL" i="1" dirty="0" err="1" smtClean="0">
                <a:solidFill>
                  <a:schemeClr val="accent1">
                    <a:lumMod val="75000"/>
                  </a:schemeClr>
                </a:solidFill>
              </a:rPr>
              <a:t>The</a:t>
            </a:r>
            <a:r>
              <a:rPr lang="pl-PL" i="1" dirty="0" smtClean="0">
                <a:solidFill>
                  <a:schemeClr val="accent1">
                    <a:lumMod val="75000"/>
                  </a:schemeClr>
                </a:solidFill>
              </a:rPr>
              <a:t> </a:t>
            </a:r>
            <a:r>
              <a:rPr lang="pl-PL" i="1" dirty="0" err="1" smtClean="0">
                <a:solidFill>
                  <a:schemeClr val="accent1">
                    <a:lumMod val="75000"/>
                  </a:schemeClr>
                </a:solidFill>
              </a:rPr>
              <a:t>Clock</a:t>
            </a:r>
            <a:r>
              <a:rPr lang="pl-PL" i="1" dirty="0" smtClean="0">
                <a:solidFill>
                  <a:schemeClr val="accent1">
                    <a:lumMod val="75000"/>
                  </a:schemeClr>
                </a:solidFill>
              </a:rPr>
              <a:t> Tower</a:t>
            </a:r>
            <a:r>
              <a:rPr lang="pl-PL" dirty="0" smtClean="0">
                <a:solidFill>
                  <a:schemeClr val="accent1">
                    <a:lumMod val="75000"/>
                  </a:schemeClr>
                </a:solidFill>
              </a:rPr>
              <a:t> (ang. "Wieża Zegarowa"), należącej do Pałacu Westminsterskiego. Obecnie nazwa Big Ben odnosi się często zarówno do dzwonu, jak i zegara i samej wieży.</a:t>
            </a:r>
          </a:p>
          <a:p>
            <a:endParaRPr lang="pl-PL" dirty="0" smtClean="0">
              <a:solidFill>
                <a:schemeClr val="accent1">
                  <a:lumMod val="75000"/>
                </a:schemeClr>
              </a:solidFill>
            </a:endParaRPr>
          </a:p>
          <a:p>
            <a:r>
              <a:rPr lang="pl-PL" b="1" dirty="0" smtClean="0">
                <a:solidFill>
                  <a:schemeClr val="accent1">
                    <a:lumMod val="75000"/>
                  </a:schemeClr>
                </a:solidFill>
              </a:rPr>
              <a:t>Historia</a:t>
            </a:r>
          </a:p>
          <a:p>
            <a:r>
              <a:rPr lang="pl-PL" dirty="0" smtClean="0">
                <a:solidFill>
                  <a:schemeClr val="accent1">
                    <a:lumMod val="75000"/>
                  </a:schemeClr>
                </a:solidFill>
              </a:rPr>
              <a:t>Budowę tej neogotyckiej wieży podjęto zaraz po tym, jak znaczna część Pałacu spłonęła 16 października 1834 roku. Zachowała się jedynie 900-letnia Westminster Hall oraz kaplica św. Stefana.</a:t>
            </a:r>
          </a:p>
          <a:p>
            <a:r>
              <a:rPr lang="pl-PL" dirty="0" smtClean="0">
                <a:solidFill>
                  <a:schemeClr val="accent1">
                    <a:lumMod val="75000"/>
                  </a:schemeClr>
                </a:solidFill>
              </a:rPr>
              <a:t>Projektantami byli m.in. Charles Barry i jego asystent August W. </a:t>
            </a:r>
            <a:r>
              <a:rPr lang="pl-PL" dirty="0" err="1" smtClean="0">
                <a:solidFill>
                  <a:schemeClr val="accent1">
                    <a:lumMod val="75000"/>
                  </a:schemeClr>
                </a:solidFill>
              </a:rPr>
              <a:t>Pugin</a:t>
            </a:r>
            <a:r>
              <a:rPr lang="pl-PL" dirty="0" smtClean="0">
                <a:solidFill>
                  <a:schemeClr val="accent1">
                    <a:lumMod val="75000"/>
                  </a:schemeClr>
                </a:solidFill>
              </a:rPr>
              <a:t>. Odbudowa trwała do roku 1858. W obecnym kształcie pałac ma 1200 pomieszczeń i trzy kilometry korytarzy. Wieża stanęła na trzymetrowej grubości fundamencie o powierzchni 15 </a:t>
            </a:r>
            <a:r>
              <a:rPr lang="pl-PL" dirty="0" err="1" smtClean="0">
                <a:solidFill>
                  <a:schemeClr val="accent1">
                    <a:lumMod val="75000"/>
                  </a:schemeClr>
                </a:solidFill>
              </a:rPr>
              <a:t>m²</a:t>
            </a:r>
            <a:r>
              <a:rPr lang="pl-PL" dirty="0" smtClean="0">
                <a:solidFill>
                  <a:schemeClr val="accent1">
                    <a:lumMod val="75000"/>
                  </a:schemeClr>
                </a:solidFill>
              </a:rPr>
              <a:t>. Ma 96,3 m wysokości, a tarcza zegarowa ma 7 metrów średnicy. Na wieżę prowadzą spiralne schody liczące 334 stopnie.</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8686800" y="267494"/>
            <a:ext cx="2028868" cy="1446994"/>
          </a:xfrm>
        </p:spPr>
        <p:txBody>
          <a:bodyPr/>
          <a:lstStyle/>
          <a:p>
            <a:endParaRPr lang="pl-PL"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5984" y="214290"/>
            <a:ext cx="4429156" cy="63579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flipV="1">
            <a:off x="8686800" y="0"/>
            <a:ext cx="2028868" cy="267494"/>
          </a:xfrm>
        </p:spPr>
        <p:txBody>
          <a:bodyPr>
            <a:normAutofit fontScale="90000"/>
          </a:bodyPr>
          <a:lstStyle/>
          <a:p>
            <a:endParaRPr lang="pl-PL" dirty="0"/>
          </a:p>
        </p:txBody>
      </p:sp>
      <p:sp>
        <p:nvSpPr>
          <p:cNvPr id="3" name="Symbol zastępczy zawartości 2"/>
          <p:cNvSpPr>
            <a:spLocks noGrp="1"/>
          </p:cNvSpPr>
          <p:nvPr>
            <p:ph idx="1"/>
          </p:nvPr>
        </p:nvSpPr>
        <p:spPr>
          <a:xfrm>
            <a:off x="457200" y="214290"/>
            <a:ext cx="8229600" cy="6240518"/>
          </a:xfrm>
        </p:spPr>
        <p:txBody>
          <a:bodyPr>
            <a:noAutofit/>
          </a:bodyPr>
          <a:lstStyle/>
          <a:p>
            <a:r>
              <a:rPr lang="pl-PL" sz="2400" dirty="0" smtClean="0">
                <a:solidFill>
                  <a:schemeClr val="accent1">
                    <a:lumMod val="75000"/>
                  </a:schemeClr>
                </a:solidFill>
              </a:rPr>
              <a:t>Projekt zegara został wybrany w drodze konkursu. Wytyczne, jakim miał sprostać projekt, opracował królewski astronom Sir George </a:t>
            </a:r>
            <a:r>
              <a:rPr lang="pl-PL" sz="2400" dirty="0" err="1" smtClean="0">
                <a:solidFill>
                  <a:schemeClr val="accent1">
                    <a:lumMod val="75000"/>
                  </a:schemeClr>
                </a:solidFill>
              </a:rPr>
              <a:t>Airy</a:t>
            </a:r>
            <a:r>
              <a:rPr lang="pl-PL" sz="2400" dirty="0" smtClean="0">
                <a:solidFill>
                  <a:schemeClr val="accent1">
                    <a:lumMod val="75000"/>
                  </a:schemeClr>
                </a:solidFill>
              </a:rPr>
              <a:t>. Głównym ich założeniem było precyzyjne odliczanie czasu (do jednej sekundy), który miał być skoordynowany z czasem wybijanym w obserwatorium w Greenwich. Dwa razy dziennie drogą telegraficzną miano podawać czas do obserwatorium, a tam sprawdzać i wysyłać koordynaty. Zegar powstał w roku 1854. Tarcza zegara została zaprojektowana przez </a:t>
            </a:r>
            <a:r>
              <a:rPr lang="pl-PL" sz="2400" dirty="0" err="1" smtClean="0">
                <a:solidFill>
                  <a:schemeClr val="accent1">
                    <a:lumMod val="75000"/>
                  </a:schemeClr>
                </a:solidFill>
              </a:rPr>
              <a:t>Augustusa</a:t>
            </a:r>
            <a:r>
              <a:rPr lang="pl-PL" sz="2400" dirty="0" smtClean="0">
                <a:solidFill>
                  <a:schemeClr val="accent1">
                    <a:lumMod val="75000"/>
                  </a:schemeClr>
                </a:solidFill>
              </a:rPr>
              <a:t> </a:t>
            </a:r>
            <a:r>
              <a:rPr lang="pl-PL" sz="2400" dirty="0" err="1" smtClean="0">
                <a:solidFill>
                  <a:schemeClr val="accent1">
                    <a:lumMod val="75000"/>
                  </a:schemeClr>
                </a:solidFill>
              </a:rPr>
              <a:t>Pugina</a:t>
            </a:r>
            <a:r>
              <a:rPr lang="pl-PL" sz="2400" dirty="0" smtClean="0">
                <a:solidFill>
                  <a:schemeClr val="accent1">
                    <a:lumMod val="75000"/>
                  </a:schemeClr>
                </a:solidFill>
              </a:rPr>
              <a:t> i osadzona w stalowej ramie o średnicy siedmiu metrów, podtrzymującej 312 kawałków opalizującego szkła. Wskazówka godzinna mierzy 2,7 m, a minutowa 4,2 metra. Rzymskie cyfry maja po 60 cm wysokości.</a:t>
            </a:r>
            <a:endParaRPr lang="pl-PL"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p:cNvPicPr>
            <a:picLocks noGrp="1" noChangeAspect="1" noChangeArrowheads="1"/>
          </p:cNvPicPr>
          <p:nvPr>
            <p:ph idx="1"/>
          </p:nvPr>
        </p:nvPicPr>
        <p:blipFill>
          <a:blip r:embed="rId2" cstate="print"/>
          <a:srcRect/>
          <a:stretch>
            <a:fillRect/>
          </a:stretch>
        </p:blipFill>
        <p:spPr bwMode="auto">
          <a:xfrm>
            <a:off x="500034" y="571480"/>
            <a:ext cx="4691087" cy="3508933"/>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572132" y="571480"/>
            <a:ext cx="3214710" cy="4749003"/>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500034" y="4572008"/>
            <a:ext cx="4879569" cy="19192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a:off x="8686800" y="267494"/>
            <a:ext cx="1957430" cy="161110"/>
          </a:xfrm>
        </p:spPr>
        <p:txBody>
          <a:bodyPr>
            <a:normAutofit fontScale="90000"/>
          </a:bodyPr>
          <a:lstStyle/>
          <a:p>
            <a:endParaRPr lang="pl-PL" dirty="0"/>
          </a:p>
        </p:txBody>
      </p:sp>
      <p:sp>
        <p:nvSpPr>
          <p:cNvPr id="3" name="Symbol zastępczy zawartości 2"/>
          <p:cNvSpPr>
            <a:spLocks noGrp="1"/>
          </p:cNvSpPr>
          <p:nvPr>
            <p:ph idx="1"/>
          </p:nvPr>
        </p:nvSpPr>
        <p:spPr>
          <a:xfrm>
            <a:off x="457200" y="214290"/>
            <a:ext cx="8229600" cy="6240518"/>
          </a:xfrm>
        </p:spPr>
        <p:txBody>
          <a:bodyPr>
            <a:normAutofit fontScale="77500" lnSpcReduction="20000"/>
          </a:bodyPr>
          <a:lstStyle/>
          <a:p>
            <a:r>
              <a:rPr lang="pl-PL" dirty="0" smtClean="0">
                <a:solidFill>
                  <a:schemeClr val="accent1">
                    <a:lumMod val="75000"/>
                  </a:schemeClr>
                </a:solidFill>
              </a:rPr>
              <a:t>Pierwszy dzwon był gotowy w 1856 roku. Ważył szesnaście ton i jako że wieża nie była jeszcze gotowa, był testowany na pałacowym dziedzińcu. Próby okazały się niepomyślne, gdyż dzwon się rozpadł. Z jego kawałków wytopiono nowy w </a:t>
            </a:r>
            <a:r>
              <a:rPr lang="pl-PL" dirty="0" err="1" smtClean="0">
                <a:solidFill>
                  <a:schemeClr val="accent1">
                    <a:lumMod val="75000"/>
                  </a:schemeClr>
                </a:solidFill>
              </a:rPr>
              <a:t>Whitechapel</a:t>
            </a:r>
            <a:r>
              <a:rPr lang="pl-PL" dirty="0" smtClean="0">
                <a:solidFill>
                  <a:schemeClr val="accent1">
                    <a:lumMod val="75000"/>
                  </a:schemeClr>
                </a:solidFill>
              </a:rPr>
              <a:t>. W 1858 dzwon, ważący 13,5 tony, o wysokości 2,3 m i średnicy 2,9 m, został przetransportowany i zamontowany na wieży. Po raz pierwszy odezwał się 31 maja 1859 roku. Z powodu zamontowania zbyt ciężkiego młota po dwóch miesiącach dzwon pękł, a dopiero po trzech latach wymieniono go na lżejszy. Sam dzwon nie został nigdy naprawiony. Na wieży znajdują się dwa mniejsze dzwony słyszalne co kwadrans, wybijając wariacje kilku taktów wzorowanych na tej z dzwonu </a:t>
            </a:r>
            <a:r>
              <a:rPr lang="pl-PL" dirty="0" err="1" smtClean="0">
                <a:solidFill>
                  <a:schemeClr val="accent1">
                    <a:lumMod val="75000"/>
                  </a:schemeClr>
                </a:solidFill>
              </a:rPr>
              <a:t>St.Mary’s</a:t>
            </a:r>
            <a:r>
              <a:rPr lang="pl-PL" dirty="0" smtClean="0">
                <a:solidFill>
                  <a:schemeClr val="accent1">
                    <a:lumMod val="75000"/>
                  </a:schemeClr>
                </a:solidFill>
              </a:rPr>
              <a:t> </a:t>
            </a:r>
            <a:r>
              <a:rPr lang="pl-PL" dirty="0" err="1" smtClean="0">
                <a:solidFill>
                  <a:schemeClr val="accent1">
                    <a:lumMod val="75000"/>
                  </a:schemeClr>
                </a:solidFill>
              </a:rPr>
              <a:t>Church</a:t>
            </a:r>
            <a:r>
              <a:rPr lang="pl-PL" dirty="0" smtClean="0">
                <a:solidFill>
                  <a:schemeClr val="accent1">
                    <a:lumMod val="75000"/>
                  </a:schemeClr>
                </a:solidFill>
              </a:rPr>
              <a:t> (</a:t>
            </a:r>
            <a:r>
              <a:rPr lang="pl-PL" dirty="0" err="1" smtClean="0">
                <a:solidFill>
                  <a:schemeClr val="accent1">
                    <a:lumMod val="75000"/>
                  </a:schemeClr>
                </a:solidFill>
              </a:rPr>
              <a:t>University</a:t>
            </a:r>
            <a:r>
              <a:rPr lang="pl-PL" dirty="0" smtClean="0">
                <a:solidFill>
                  <a:schemeClr val="accent1">
                    <a:lumMod val="75000"/>
                  </a:schemeClr>
                </a:solidFill>
              </a:rPr>
              <a:t> </a:t>
            </a:r>
            <a:r>
              <a:rPr lang="pl-PL" dirty="0" err="1" smtClean="0">
                <a:solidFill>
                  <a:schemeClr val="accent1">
                    <a:lumMod val="75000"/>
                  </a:schemeClr>
                </a:solidFill>
              </a:rPr>
              <a:t>Church</a:t>
            </a:r>
            <a:r>
              <a:rPr lang="pl-PL" dirty="0" smtClean="0">
                <a:solidFill>
                  <a:schemeClr val="accent1">
                    <a:lumMod val="75000"/>
                  </a:schemeClr>
                </a:solidFill>
              </a:rPr>
              <a:t>) w Cambridge pochodzących z </a:t>
            </a:r>
            <a:r>
              <a:rPr lang="pl-PL" i="1" dirty="0" smtClean="0">
                <a:solidFill>
                  <a:schemeClr val="accent1">
                    <a:lumMod val="75000"/>
                  </a:schemeClr>
                </a:solidFill>
              </a:rPr>
              <a:t>Mesjasza</a:t>
            </a:r>
            <a:r>
              <a:rPr lang="pl-PL" dirty="0" smtClean="0">
                <a:solidFill>
                  <a:schemeClr val="accent1">
                    <a:lumMod val="75000"/>
                  </a:schemeClr>
                </a:solidFill>
              </a:rPr>
              <a:t> </a:t>
            </a:r>
            <a:r>
              <a:rPr lang="pl-PL" dirty="0" err="1" smtClean="0">
                <a:solidFill>
                  <a:schemeClr val="accent1">
                    <a:lumMod val="75000"/>
                  </a:schemeClr>
                </a:solidFill>
              </a:rPr>
              <a:t>Handla</a:t>
            </a:r>
            <a:r>
              <a:rPr lang="pl-PL" dirty="0" smtClean="0">
                <a:solidFill>
                  <a:schemeClr val="accent1">
                    <a:lumMod val="75000"/>
                  </a:schemeClr>
                </a:solidFill>
              </a:rPr>
              <a:t>. Dzwony można usłyszeć w BBC Radio 4 o godz. 18 i o północy oraz w BBC </a:t>
            </a:r>
            <a:r>
              <a:rPr lang="pl-PL" dirty="0" err="1" smtClean="0">
                <a:solidFill>
                  <a:schemeClr val="accent1">
                    <a:lumMod val="75000"/>
                  </a:schemeClr>
                </a:solidFill>
              </a:rPr>
              <a:t>World</a:t>
            </a:r>
            <a:r>
              <a:rPr lang="pl-PL" dirty="0" smtClean="0">
                <a:solidFill>
                  <a:schemeClr val="accent1">
                    <a:lumMod val="75000"/>
                  </a:schemeClr>
                </a:solidFill>
              </a:rPr>
              <a:t> Service. 31 maja 2009 roku Big Ben obchodził 150-lecie.</a:t>
            </a:r>
            <a:endParaRPr lang="pl-PL"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018366"/>
          </a:xfrm>
        </p:spPr>
        <p:txBody>
          <a:bodyPr/>
          <a:lstStyle/>
          <a:p>
            <a:r>
              <a:rPr lang="pl-PL" dirty="0" smtClean="0"/>
              <a:t>Pałac Westminsterski</a:t>
            </a:r>
            <a:endParaRPr lang="pl-PL" dirty="0"/>
          </a:p>
        </p:txBody>
      </p:sp>
      <p:sp>
        <p:nvSpPr>
          <p:cNvPr id="3" name="Symbol zastępczy zawartości 2"/>
          <p:cNvSpPr>
            <a:spLocks noGrp="1"/>
          </p:cNvSpPr>
          <p:nvPr>
            <p:ph idx="1"/>
          </p:nvPr>
        </p:nvSpPr>
        <p:spPr>
          <a:xfrm>
            <a:off x="457200" y="1214422"/>
            <a:ext cx="8229600" cy="5240386"/>
          </a:xfrm>
        </p:spPr>
        <p:txBody>
          <a:bodyPr>
            <a:noAutofit/>
          </a:bodyPr>
          <a:lstStyle/>
          <a:p>
            <a:r>
              <a:rPr lang="pl-PL" sz="2400" dirty="0" smtClean="0">
                <a:solidFill>
                  <a:schemeClr val="accent1">
                    <a:lumMod val="75000"/>
                  </a:schemeClr>
                </a:solidFill>
              </a:rPr>
              <a:t>Pałac Westminsterski to jeden z najbardziej znanych tego typu obiektów nie tylko w Wielkiej Brytanii, ale również i na całym świecie. Swoją sławę zawdzięcza on temu, iż właśnie tutaj organizowane są posiedzenia Parlamentu Zjednoczonego Królestwa Wielkiej Brytanii i Irlandii Północnej (dwóch jego izb – czyli Izby Gmin oraz Izby Lordów). Obiekt ten zlokalizowany jest w Londynie. Najstarsza spośród wszystkich jego części datowana jest na schyłek jedenastego stulecia. Na początku swoją siedzibę mieli tutaj władcy angielscy</a:t>
            </a:r>
            <a:endParaRPr lang="pl-PL" sz="24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15338" y="267494"/>
            <a:ext cx="471462" cy="45719"/>
          </a:xfrm>
        </p:spPr>
        <p:txBody>
          <a:bodyPr>
            <a:normAutofit fontScale="90000"/>
          </a:bodyPr>
          <a:lstStyle/>
          <a:p>
            <a:endParaRPr lang="pl-PL" dirty="0"/>
          </a:p>
        </p:txBody>
      </p:sp>
      <p:pic>
        <p:nvPicPr>
          <p:cNvPr id="3076" name="Picture 4"/>
          <p:cNvPicPr>
            <a:picLocks noChangeAspect="1" noChangeArrowheads="1"/>
          </p:cNvPicPr>
          <p:nvPr/>
        </p:nvPicPr>
        <p:blipFill>
          <a:blip r:embed="rId2" cstate="print"/>
          <a:srcRect/>
          <a:stretch>
            <a:fillRect/>
          </a:stretch>
        </p:blipFill>
        <p:spPr bwMode="auto">
          <a:xfrm>
            <a:off x="1115616" y="692696"/>
            <a:ext cx="6336704" cy="4752528"/>
          </a:xfrm>
          <a:prstGeom prst="rect">
            <a:avLst/>
          </a:prstGeom>
          <a:noFill/>
          <a:ln w="9525">
            <a:noFill/>
            <a:miter lim="800000"/>
            <a:headEnd/>
            <a:tailEnd/>
          </a:ln>
          <a:effectLst/>
        </p:spPr>
      </p:pic>
      <p:sp>
        <p:nvSpPr>
          <p:cNvPr id="8" name="Symbol zastępczy zawartości 7"/>
          <p:cNvSpPr>
            <a:spLocks noGrp="1"/>
          </p:cNvSpPr>
          <p:nvPr>
            <p:ph idx="1"/>
          </p:nvPr>
        </p:nvSpPr>
        <p:spPr>
          <a:xfrm>
            <a:off x="457200" y="5857892"/>
            <a:ext cx="8229600" cy="596916"/>
          </a:xfrm>
        </p:spPr>
        <p:txBody>
          <a:bodyPr/>
          <a:lstStyle/>
          <a:p>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flipH="1" flipV="1">
            <a:off x="8686800" y="0"/>
            <a:ext cx="2957562" cy="267494"/>
          </a:xfrm>
        </p:spPr>
        <p:txBody>
          <a:bodyPr>
            <a:normAutofit fontScale="90000"/>
          </a:bodyPr>
          <a:lstStyle/>
          <a:p>
            <a:endParaRPr lang="pl-PL" dirty="0"/>
          </a:p>
        </p:txBody>
      </p:sp>
      <p:sp>
        <p:nvSpPr>
          <p:cNvPr id="3" name="Symbol zastępczy zawartości 2"/>
          <p:cNvSpPr>
            <a:spLocks noGrp="1"/>
          </p:cNvSpPr>
          <p:nvPr>
            <p:ph idx="1"/>
          </p:nvPr>
        </p:nvSpPr>
        <p:spPr>
          <a:xfrm>
            <a:off x="457200" y="714356"/>
            <a:ext cx="8229600" cy="5740452"/>
          </a:xfrm>
        </p:spPr>
        <p:txBody>
          <a:bodyPr>
            <a:normAutofit/>
          </a:bodyPr>
          <a:lstStyle/>
          <a:p>
            <a:r>
              <a:rPr lang="pl-PL" dirty="0" smtClean="0">
                <a:solidFill>
                  <a:schemeClr val="accent1">
                    <a:lumMod val="75000"/>
                  </a:schemeClr>
                </a:solidFill>
              </a:rPr>
              <a:t>Mniej więcej w połowie lat trzydziestych wieku dziewiętnastego wybuchł pożar. To właśnie z czasów, kiedy pałac odbudowywano po tym wydarzeniu, pochodzi zdecydowania większość struktury tegoż obiektu. Wtedy także budynkowi został nadany neogotycki styl. Na jego wieży zegarowej znajduje się osławiony Big Ben – jedna z najbardziej znanych atrakcji turystycznych na terenie całego Londynu.</a:t>
            </a:r>
            <a:endParaRPr lang="pl-PL" dirty="0">
              <a:solidFill>
                <a:schemeClr val="accent1">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Wędrówk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135</TotalTime>
  <Words>687</Words>
  <Application>Microsoft Office PowerPoint</Application>
  <PresentationFormat>Pokaz na ekranie (4:3)</PresentationFormat>
  <Paragraphs>24</Paragraphs>
  <Slides>13</Slides>
  <Notes>0</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Energetyczny</vt:lpstr>
      <vt:lpstr>HOUSE OF PARLIAMENT  AND  BIG BEN</vt:lpstr>
      <vt:lpstr>BIG BEN</vt:lpstr>
      <vt:lpstr>Slajd 3</vt:lpstr>
      <vt:lpstr>Slajd 4</vt:lpstr>
      <vt:lpstr>Slajd 5</vt:lpstr>
      <vt:lpstr>Slajd 6</vt:lpstr>
      <vt:lpstr>Pałac Westminsterski</vt:lpstr>
      <vt:lpstr>Slajd 8</vt:lpstr>
      <vt:lpstr>Slajd 9</vt:lpstr>
      <vt:lpstr>Slajd 10</vt:lpstr>
      <vt:lpstr>Slajd 11</vt:lpstr>
      <vt:lpstr>Slajd 12</vt:lpstr>
      <vt:lpstr>Slajd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OF PARLAMENT  AND  BIG BEN</dc:title>
  <dc:creator>Aleksandra Gajek</dc:creator>
  <cp:lastModifiedBy>mmazurki</cp:lastModifiedBy>
  <cp:revision>14</cp:revision>
  <dcterms:created xsi:type="dcterms:W3CDTF">2011-10-17T19:13:59Z</dcterms:created>
  <dcterms:modified xsi:type="dcterms:W3CDTF">2011-10-19T13:00:17Z</dcterms:modified>
</cp:coreProperties>
</file>