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36"/>
  <c:chart>
    <c:view3D>
      <c:rAngAx val="1"/>
    </c:view3D>
    <c:plotArea>
      <c:layout/>
      <c:pie3DChart>
        <c:varyColors val="1"/>
        <c:ser>
          <c:idx val="0"/>
          <c:order val="0"/>
          <c:explosion val="25"/>
          <c:cat>
            <c:strRef>
              <c:f>Arkusz1!$A$6:$A$7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Arkusz1!$B$6:$B$7</c:f>
              <c:numCache>
                <c:formatCode>0%</c:formatCode>
                <c:ptCount val="2"/>
                <c:pt idx="0">
                  <c:v>0.55000000000000004</c:v>
                </c:pt>
                <c:pt idx="1">
                  <c:v>0.45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35"/>
  <c:chart>
    <c:title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WYNIKI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ELEKTRONICZNA</c:v>
                </c:pt>
                <c:pt idx="1">
                  <c:v>KLASYCZNA</c:v>
                </c:pt>
                <c:pt idx="2">
                  <c:v>REGGAE</c:v>
                </c:pt>
                <c:pt idx="3">
                  <c:v>POP</c:v>
                </c:pt>
                <c:pt idx="4">
                  <c:v>ROCK</c:v>
                </c:pt>
              </c:strCache>
            </c:strRef>
          </c:cat>
          <c:val>
            <c:numRef>
              <c:f>Arkusz1!$B$2:$B$6</c:f>
              <c:numCache>
                <c:formatCode>0%</c:formatCode>
                <c:ptCount val="5"/>
                <c:pt idx="0">
                  <c:v>0.12000000000000001</c:v>
                </c:pt>
                <c:pt idx="1">
                  <c:v>4.0000000000000008E-2</c:v>
                </c:pt>
                <c:pt idx="2">
                  <c:v>0.12000000000000001</c:v>
                </c:pt>
                <c:pt idx="3">
                  <c:v>0.45</c:v>
                </c:pt>
                <c:pt idx="4">
                  <c:v>0.45</c:v>
                </c:pt>
              </c:numCache>
            </c:numRef>
          </c:val>
        </c:ser>
        <c:shape val="box"/>
        <c:axId val="57114624"/>
        <c:axId val="57116544"/>
        <c:axId val="0"/>
      </c:bar3DChart>
      <c:catAx>
        <c:axId val="57114624"/>
        <c:scaling>
          <c:orientation val="minMax"/>
        </c:scaling>
        <c:axPos val="l"/>
        <c:tickLblPos val="nextTo"/>
        <c:crossAx val="57116544"/>
        <c:crosses val="autoZero"/>
        <c:auto val="1"/>
        <c:lblAlgn val="ctr"/>
        <c:lblOffset val="100"/>
      </c:catAx>
      <c:valAx>
        <c:axId val="57116544"/>
        <c:scaling>
          <c:orientation val="minMax"/>
        </c:scaling>
        <c:axPos val="b"/>
        <c:majorGridlines/>
        <c:numFmt formatCode="0%" sourceLinked="1"/>
        <c:tickLblPos val="nextTo"/>
        <c:crossAx val="571146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5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WYNIKI</c:v>
                </c:pt>
              </c:strCache>
            </c:strRef>
          </c:tx>
          <c:cat>
            <c:strRef>
              <c:f>Arkusz1!$A$2:$A$7</c:f>
              <c:strCache>
                <c:ptCount val="5"/>
                <c:pt idx="0">
                  <c:v>&lt; NIŻ 1 h TYGODNIOWO</c:v>
                </c:pt>
                <c:pt idx="1">
                  <c:v>&gt;NIŻ 3 h TYGODNIOWO</c:v>
                </c:pt>
                <c:pt idx="2">
                  <c:v> 1-2 h TYGODNIOWO</c:v>
                </c:pt>
                <c:pt idx="3">
                  <c:v> 2-3 h TYGODNIOWO</c:v>
                </c:pt>
                <c:pt idx="4">
                  <c:v>NIE ĆWICĘ NA ŻADNYM INSTRUMENCIE</c:v>
                </c:pt>
              </c:strCache>
            </c:strRef>
          </c:cat>
          <c:val>
            <c:numRef>
              <c:f>Arkusz1!$B$2:$B$7</c:f>
              <c:numCache>
                <c:formatCode>0%</c:formatCode>
                <c:ptCount val="6"/>
                <c:pt idx="0">
                  <c:v>0.05</c:v>
                </c:pt>
                <c:pt idx="1">
                  <c:v>0.2</c:v>
                </c:pt>
                <c:pt idx="2">
                  <c:v>0.15000000000000002</c:v>
                </c:pt>
                <c:pt idx="3">
                  <c:v>0.05</c:v>
                </c:pt>
                <c:pt idx="4">
                  <c:v>0.55000000000000004</c:v>
                </c:pt>
              </c:numCache>
            </c:numRef>
          </c:val>
          <c:bubble3D val="1"/>
        </c:ser>
        <c:firstSliceAng val="0"/>
      </c:pieChart>
    </c:plotArea>
    <c:legend>
      <c:legendPos val="r"/>
      <c:layout>
        <c:manualLayout>
          <c:xMode val="edge"/>
          <c:yMode val="edge"/>
          <c:x val="0.68191746864975211"/>
          <c:y val="1.1468441169106655E-2"/>
          <c:w val="0.30882327209098875"/>
          <c:h val="0.95207927577044615"/>
        </c:manualLayout>
      </c:layout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GITARA</c:v>
                </c:pt>
                <c:pt idx="1">
                  <c:v>PERKUSJA</c:v>
                </c:pt>
                <c:pt idx="2">
                  <c:v>PIANINO</c:v>
                </c:pt>
                <c:pt idx="3">
                  <c:v>FLET</c:v>
                </c:pt>
                <c:pt idx="4">
                  <c:v>INNE</c:v>
                </c:pt>
              </c:strCache>
            </c:strRef>
          </c:cat>
          <c:val>
            <c:numRef>
              <c:f>Arkusz1!$B$2:$B$6</c:f>
              <c:numCache>
                <c:formatCode>0%</c:formatCode>
                <c:ptCount val="5"/>
                <c:pt idx="0">
                  <c:v>0.2</c:v>
                </c:pt>
                <c:pt idx="1">
                  <c:v>0.05</c:v>
                </c:pt>
                <c:pt idx="2">
                  <c:v>0.05</c:v>
                </c:pt>
                <c:pt idx="3">
                  <c:v>0</c:v>
                </c:pt>
                <c:pt idx="4">
                  <c:v>0.25</c:v>
                </c:pt>
              </c:numCache>
            </c:numRef>
          </c:val>
        </c:ser>
        <c:shape val="box"/>
        <c:axId val="26820608"/>
        <c:axId val="26822144"/>
        <c:axId val="26599872"/>
      </c:bar3DChart>
      <c:catAx>
        <c:axId val="26820608"/>
        <c:scaling>
          <c:orientation val="minMax"/>
        </c:scaling>
        <c:axPos val="b"/>
        <c:tickLblPos val="nextTo"/>
        <c:crossAx val="26822144"/>
        <c:crosses val="autoZero"/>
        <c:auto val="1"/>
        <c:lblAlgn val="ctr"/>
        <c:lblOffset val="100"/>
      </c:catAx>
      <c:valAx>
        <c:axId val="26822144"/>
        <c:scaling>
          <c:orientation val="minMax"/>
        </c:scaling>
        <c:axPos val="l"/>
        <c:majorGridlines/>
        <c:numFmt formatCode="0%" sourceLinked="1"/>
        <c:tickLblPos val="nextTo"/>
        <c:crossAx val="26820608"/>
        <c:crosses val="autoZero"/>
        <c:crossBetween val="between"/>
      </c:valAx>
      <c:serAx>
        <c:axId val="26599872"/>
        <c:scaling>
          <c:orientation val="minMax"/>
        </c:scaling>
        <c:delete val="1"/>
        <c:axPos val="b"/>
        <c:tickLblPos val="none"/>
        <c:crossAx val="26822144"/>
        <c:crosses val="autoZero"/>
      </c:ser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5AF7A-B637-4235-918F-EEE10F9582B8}" type="datetimeFigureOut">
              <a:rPr lang="pl-PL" smtClean="0"/>
              <a:pPr/>
              <a:t>2011-12-07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1392-CC0B-4BDB-BDEF-49D02FE09D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5AF7A-B637-4235-918F-EEE10F9582B8}" type="datetimeFigureOut">
              <a:rPr lang="pl-PL" smtClean="0"/>
              <a:pPr/>
              <a:t>2011-12-07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1392-CC0B-4BDB-BDEF-49D02FE09D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5AF7A-B637-4235-918F-EEE10F9582B8}" type="datetimeFigureOut">
              <a:rPr lang="pl-PL" smtClean="0"/>
              <a:pPr/>
              <a:t>2011-12-07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1392-CC0B-4BDB-BDEF-49D02FE09D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5AF7A-B637-4235-918F-EEE10F9582B8}" type="datetimeFigureOut">
              <a:rPr lang="pl-PL" smtClean="0"/>
              <a:pPr/>
              <a:t>2011-12-07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1392-CC0B-4BDB-BDEF-49D02FE09D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5AF7A-B637-4235-918F-EEE10F9582B8}" type="datetimeFigureOut">
              <a:rPr lang="pl-PL" smtClean="0"/>
              <a:pPr/>
              <a:t>2011-12-07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1392-CC0B-4BDB-BDEF-49D02FE09D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5AF7A-B637-4235-918F-EEE10F9582B8}" type="datetimeFigureOut">
              <a:rPr lang="pl-PL" smtClean="0"/>
              <a:pPr/>
              <a:t>2011-12-07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1392-CC0B-4BDB-BDEF-49D02FE09D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5AF7A-B637-4235-918F-EEE10F9582B8}" type="datetimeFigureOut">
              <a:rPr lang="pl-PL" smtClean="0"/>
              <a:pPr/>
              <a:t>2011-12-07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1392-CC0B-4BDB-BDEF-49D02FE09D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5AF7A-B637-4235-918F-EEE10F9582B8}" type="datetimeFigureOut">
              <a:rPr lang="pl-PL" smtClean="0"/>
              <a:pPr/>
              <a:t>2011-12-07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1392-CC0B-4BDB-BDEF-49D02FE09D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5AF7A-B637-4235-918F-EEE10F9582B8}" type="datetimeFigureOut">
              <a:rPr lang="pl-PL" smtClean="0"/>
              <a:pPr/>
              <a:t>2011-12-07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1392-CC0B-4BDB-BDEF-49D02FE09D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5AF7A-B637-4235-918F-EEE10F9582B8}" type="datetimeFigureOut">
              <a:rPr lang="pl-PL" smtClean="0"/>
              <a:pPr/>
              <a:t>2011-12-07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1392-CC0B-4BDB-BDEF-49D02FE09D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5AF7A-B637-4235-918F-EEE10F9582B8}" type="datetimeFigureOut">
              <a:rPr lang="pl-PL" smtClean="0"/>
              <a:pPr/>
              <a:t>2011-12-07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1C31392-CC0B-4BDB-BDEF-49D02FE09D4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65AF7A-B637-4235-918F-EEE10F9582B8}" type="datetimeFigureOut">
              <a:rPr lang="pl-PL" smtClean="0"/>
              <a:pPr/>
              <a:t>2011-12-07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C31392-CC0B-4BDB-BDEF-49D02FE09D49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l-PL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ANKIETA</a:t>
            </a:r>
            <a:br>
              <a:rPr lang="pl-PL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pl-PL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MUZYCZNA</a:t>
            </a:r>
            <a:endParaRPr lang="pl-PL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4509120"/>
            <a:ext cx="7854696" cy="1752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pl-PL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PRACA SAMODZIELNA</a:t>
            </a:r>
            <a:endParaRPr lang="pl-PL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Przycisk akcji: Do przodu lub Następny 4">
            <a:hlinkClick r:id="" action="ppaction://hlinkshowjump?jump=nextslide" highlightClick="1"/>
          </p:cNvPr>
          <p:cNvSpPr/>
          <p:nvPr/>
        </p:nvSpPr>
        <p:spPr>
          <a:xfrm rot="1405809">
            <a:off x="6110920" y="4062556"/>
            <a:ext cx="2376264" cy="100811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GRASZ NA JAKIMŚ INSTRUMENCIE ?</a:t>
            </a:r>
            <a:endParaRPr lang="pl-PL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Gwiazda 5-ramienna 7"/>
          <p:cNvSpPr/>
          <p:nvPr/>
        </p:nvSpPr>
        <p:spPr>
          <a:xfrm>
            <a:off x="1259632" y="5229200"/>
            <a:ext cx="1800200" cy="134076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Gwiazda 7-ramienna 8"/>
          <p:cNvSpPr/>
          <p:nvPr/>
        </p:nvSpPr>
        <p:spPr>
          <a:xfrm>
            <a:off x="7452320" y="1196752"/>
            <a:ext cx="1331640" cy="1224136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Gwiazda 4-ramienna 9"/>
          <p:cNvSpPr/>
          <p:nvPr/>
        </p:nvSpPr>
        <p:spPr>
          <a:xfrm>
            <a:off x="755576" y="1412776"/>
            <a:ext cx="2016224" cy="129614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Gwiazda 6-ramienna 10"/>
          <p:cNvSpPr/>
          <p:nvPr/>
        </p:nvSpPr>
        <p:spPr>
          <a:xfrm>
            <a:off x="6948264" y="5445224"/>
            <a:ext cx="1584176" cy="1412776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zycisk akcji: Do przodu lub Następny 11">
            <a:hlinkClick r:id="" action="ppaction://hlinkshowjump?jump=nextslide" highlightClick="1"/>
          </p:cNvPr>
          <p:cNvSpPr/>
          <p:nvPr/>
        </p:nvSpPr>
        <p:spPr>
          <a:xfrm rot="1220549">
            <a:off x="3816179" y="6055086"/>
            <a:ext cx="1728192" cy="5187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JAKI GATUNEK MUZYCZNY LUBISZ ?</a:t>
            </a:r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rzycisk akcji: Do przodu lub Następny 5">
            <a:hlinkClick r:id="" action="ppaction://hlinkshowjump?jump=nextslide" highlightClick="1"/>
          </p:cNvPr>
          <p:cNvSpPr/>
          <p:nvPr/>
        </p:nvSpPr>
        <p:spPr>
          <a:xfrm>
            <a:off x="7452320" y="2420888"/>
            <a:ext cx="1440160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zycisk akcji: Początek 6">
            <a:hlinkClick r:id="" action="ppaction://hlinkshowjump?jump=firstslide" highlightClick="1"/>
          </p:cNvPr>
          <p:cNvSpPr/>
          <p:nvPr/>
        </p:nvSpPr>
        <p:spPr>
          <a:xfrm>
            <a:off x="7452320" y="3284984"/>
            <a:ext cx="1440160" cy="64807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zycisk akcji: Koniec 7">
            <a:hlinkClick r:id="" action="ppaction://hlinkshowjump?jump=lastslide" highlightClick="1"/>
          </p:cNvPr>
          <p:cNvSpPr/>
          <p:nvPr/>
        </p:nvSpPr>
        <p:spPr>
          <a:xfrm>
            <a:off x="7452320" y="4725144"/>
            <a:ext cx="1440160" cy="72008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zycisk akcji: Dźwięk 8">
            <a:hlinkClick r:id="" action="ppaction://noaction" highlightClick="1">
              <a:snd r:embed="rId3" name="applause.wav"/>
            </a:hlinkClick>
          </p:cNvPr>
          <p:cNvSpPr/>
          <p:nvPr/>
        </p:nvSpPr>
        <p:spPr>
          <a:xfrm>
            <a:off x="7452320" y="5733256"/>
            <a:ext cx="1440160" cy="792088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ILE CZASU SPĘDZASZ NA ĆWICZENIE GRY NA INSTRUMENCIE ?</a:t>
            </a:r>
            <a:endParaRPr lang="pl-PL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395536" y="1916832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ówna się 6"/>
          <p:cNvSpPr/>
          <p:nvPr/>
        </p:nvSpPr>
        <p:spPr>
          <a:xfrm rot="1779097">
            <a:off x="111068" y="1033460"/>
            <a:ext cx="1296144" cy="79208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8" name="Dzielenie 7"/>
          <p:cNvSpPr/>
          <p:nvPr/>
        </p:nvSpPr>
        <p:spPr>
          <a:xfrm rot="7269875">
            <a:off x="8082136" y="854968"/>
            <a:ext cx="936104" cy="1187624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lus 8"/>
          <p:cNvSpPr/>
          <p:nvPr/>
        </p:nvSpPr>
        <p:spPr>
          <a:xfrm rot="2579548">
            <a:off x="-271601" y="5651629"/>
            <a:ext cx="1584176" cy="141277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Minus 9"/>
          <p:cNvSpPr/>
          <p:nvPr/>
        </p:nvSpPr>
        <p:spPr>
          <a:xfrm rot="20161200">
            <a:off x="7157666" y="6086736"/>
            <a:ext cx="1907704" cy="79208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zycisk akcji: Do przodu lub Następny 10">
            <a:hlinkClick r:id="" action="ppaction://hlinkshowjump?jump=nextslide" highlightClick="1"/>
          </p:cNvPr>
          <p:cNvSpPr/>
          <p:nvPr/>
        </p:nvSpPr>
        <p:spPr>
          <a:xfrm>
            <a:off x="2699792" y="0"/>
            <a:ext cx="2448272" cy="6206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 JAKIM GRASZ INSTRUMENCIE?</a:t>
            </a:r>
            <a:endParaRPr lang="pl-P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trzałka w dół 5"/>
          <p:cNvSpPr/>
          <p:nvPr/>
        </p:nvSpPr>
        <p:spPr>
          <a:xfrm rot="10218694">
            <a:off x="1703751" y="5276214"/>
            <a:ext cx="648072" cy="1054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ążkowana strzałka w prawo 6"/>
          <p:cNvSpPr/>
          <p:nvPr/>
        </p:nvSpPr>
        <p:spPr>
          <a:xfrm rot="17510895">
            <a:off x="2178390" y="5596800"/>
            <a:ext cx="1212407" cy="108012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kolista 7"/>
          <p:cNvSpPr/>
          <p:nvPr/>
        </p:nvSpPr>
        <p:spPr>
          <a:xfrm rot="14458595">
            <a:off x="3473960" y="5183250"/>
            <a:ext cx="1152128" cy="1296144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9" name="Pięciokąt 8"/>
          <p:cNvSpPr/>
          <p:nvPr/>
        </p:nvSpPr>
        <p:spPr>
          <a:xfrm rot="18604394">
            <a:off x="4554401" y="5879311"/>
            <a:ext cx="1256322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agon 9"/>
          <p:cNvSpPr/>
          <p:nvPr/>
        </p:nvSpPr>
        <p:spPr>
          <a:xfrm rot="14867399">
            <a:off x="7290428" y="5914527"/>
            <a:ext cx="856981" cy="69269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1" name="Przycisk akcji: Do przodu lub Następny 10">
            <a:hlinkClick r:id="" action="ppaction://hlinkshowjump?jump=nextslide" highlightClick="1"/>
          </p:cNvPr>
          <p:cNvSpPr/>
          <p:nvPr/>
        </p:nvSpPr>
        <p:spPr>
          <a:xfrm>
            <a:off x="2483768" y="188640"/>
            <a:ext cx="2304256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3400" y="1052736"/>
            <a:ext cx="7851648" cy="3096344"/>
          </a:xfrm>
        </p:spPr>
        <p:txBody>
          <a:bodyPr>
            <a:normAutofit/>
          </a:bodyPr>
          <a:lstStyle/>
          <a:p>
            <a:pPr algn="ctr"/>
            <a:r>
              <a:rPr lang="pl-PL" sz="9600" dirty="0" smtClean="0"/>
              <a:t>KONIEC</a:t>
            </a:r>
            <a:endParaRPr lang="pl-PL" sz="9600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</TotalTime>
  <Words>30</Words>
  <Application>Microsoft Office PowerPoint</Application>
  <PresentationFormat>Pokaz na ekranie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Przepływ</vt:lpstr>
      <vt:lpstr>ANKIETA MUZYCZNA</vt:lpstr>
      <vt:lpstr>GRASZ NA JAKIMŚ INSTRUMENCIE ?</vt:lpstr>
      <vt:lpstr>JAKI GATUNEK MUZYCZNY LUBISZ ?</vt:lpstr>
      <vt:lpstr>ILE CZASU SPĘDZASZ NA ĆWICZENIE GRY NA INSTRUMENCIE ?</vt:lpstr>
      <vt:lpstr>NA JAKIM GRASZ INSTRUMENCIE?</vt:lpstr>
      <vt:lpstr>KONIEC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ANKIETA MUZYCZNA</dc:title>
  <dc:creator>Boguslaw Sobczak</dc:creator>
  <cp:lastModifiedBy>Boguslaw Sobczak</cp:lastModifiedBy>
  <cp:revision>10</cp:revision>
  <dcterms:created xsi:type="dcterms:W3CDTF">2011-12-06T19:45:34Z</dcterms:created>
  <dcterms:modified xsi:type="dcterms:W3CDTF">2011-12-07T18:05:51Z</dcterms:modified>
</cp:coreProperties>
</file>