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18D2"/>
    <a:srgbClr val="006600"/>
    <a:srgbClr val="52FFFF"/>
    <a:srgbClr val="CC99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5" autoAdjust="0"/>
    <p:restoredTop sz="94654" autoAdjust="0"/>
  </p:normalViewPr>
  <p:slideViewPr>
    <p:cSldViewPr>
      <p:cViewPr varScale="1">
        <p:scale>
          <a:sx n="88" d="100"/>
          <a:sy n="88" d="100"/>
        </p:scale>
        <p:origin x="-1086" y="-96"/>
      </p:cViewPr>
      <p:guideLst>
        <p:guide orient="horz" pos="2160"/>
        <p:guide pos="2880"/>
      </p:guideLst>
    </p:cSldViewPr>
  </p:slideViewPr>
  <p:outlineViewPr>
    <p:cViewPr>
      <p:scale>
        <a:sx n="33" d="100"/>
        <a:sy n="33" d="100"/>
      </p:scale>
      <p:origin x="0" y="480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F2F90-015A-4DD4-B502-CA61D9EE3DEA}" type="datetimeFigureOut">
              <a:rPr lang="pl-PL"/>
              <a:pPr>
                <a:defRPr/>
              </a:pPr>
              <a:t>2011-01-04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F681B2-A6A7-4E1B-BA1B-EEBF6B4A5600}"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5FF681B2-A6A7-4E1B-BA1B-EEBF6B4A5600}" type="slidenum">
              <a:rPr lang="pl-PL" smtClean="0"/>
              <a:pPr>
                <a:defRPr/>
              </a:pPr>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cxnSp>
        <p:nvCxnSpPr>
          <p:cNvPr id="4" name="Łącznik prosty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Łącznik prosty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8" name="Tytuł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pl-PL" smtClean="0"/>
              <a:t>Kliknij, aby edytować styl</a:t>
            </a:r>
            <a:endParaRPr lang="en-US"/>
          </a:p>
        </p:txBody>
      </p:sp>
      <p:sp>
        <p:nvSpPr>
          <p:cNvPr id="7" name="Symbol zastępczy daty 14"/>
          <p:cNvSpPr>
            <a:spLocks noGrp="1"/>
          </p:cNvSpPr>
          <p:nvPr>
            <p:ph type="dt" sz="half" idx="10"/>
          </p:nvPr>
        </p:nvSpPr>
        <p:spPr/>
        <p:txBody>
          <a:bodyPr/>
          <a:lstStyle>
            <a:lvl1pPr>
              <a:defRPr/>
            </a:lvl1pPr>
          </a:lstStyle>
          <a:p>
            <a:pPr>
              <a:defRPr/>
            </a:pPr>
            <a:fld id="{6882BCE8-0C39-4674-B4CA-88AC0C8BCDF2}" type="datetimeFigureOut">
              <a:rPr lang="pl-PL"/>
              <a:pPr>
                <a:defRPr/>
              </a:pPr>
              <a:t>2011-01-04</a:t>
            </a:fld>
            <a:endParaRPr lang="pl-PL"/>
          </a:p>
        </p:txBody>
      </p:sp>
      <p:sp>
        <p:nvSpPr>
          <p:cNvPr id="8" name="Symbol zastępczy numeru slajdu 15"/>
          <p:cNvSpPr>
            <a:spLocks noGrp="1"/>
          </p:cNvSpPr>
          <p:nvPr>
            <p:ph type="sldNum" sz="quarter" idx="11"/>
          </p:nvPr>
        </p:nvSpPr>
        <p:spPr/>
        <p:txBody>
          <a:bodyPr/>
          <a:lstStyle>
            <a:lvl1pPr>
              <a:defRPr/>
            </a:lvl1pPr>
          </a:lstStyle>
          <a:p>
            <a:pPr>
              <a:defRPr/>
            </a:pPr>
            <a:fld id="{C954D6D2-F806-4BE7-967C-F06ADDD47D7E}" type="slidenum">
              <a:rPr lang="pl-PL"/>
              <a:pPr>
                <a:defRPr/>
              </a:pPr>
              <a:t>‹#›</a:t>
            </a:fld>
            <a:endParaRPr lang="pl-PL"/>
          </a:p>
        </p:txBody>
      </p:sp>
      <p:sp>
        <p:nvSpPr>
          <p:cNvPr id="10" name="Symbol zastępczy stopki 16"/>
          <p:cNvSpPr>
            <a:spLocks noGrp="1"/>
          </p:cNvSpPr>
          <p:nvPr>
            <p:ph type="ftr" sz="quarter" idx="12"/>
          </p:nvPr>
        </p:nvSpPr>
        <p:spPr/>
        <p:txBody>
          <a:bodyPr/>
          <a:lstStyle>
            <a:lvl1pPr>
              <a:defRPr/>
            </a:lvl1pPr>
          </a:lstStyle>
          <a:p>
            <a:pPr>
              <a:defRPr/>
            </a:pPr>
            <a:endParaRPr lang="pl-PL"/>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E89B281C-A359-4EDD-9388-564D084EFD2E}" type="datetimeFigureOut">
              <a:rPr lang="pl-PL"/>
              <a:pPr>
                <a:defRPr/>
              </a:pPr>
              <a:t>2011-01-04</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673B5B56-3912-43DF-8C93-7C09BF5DB1F4}" type="slidenum">
              <a:rPr lang="pl-PL"/>
              <a:pPr>
                <a:defRPr/>
              </a:pPr>
              <a:t>‹#›</a:t>
            </a:fld>
            <a:endParaRPr lang="pl-PL"/>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3724110A-FE4E-4769-A0E3-377677DE3C11}" type="datetimeFigureOut">
              <a:rPr lang="pl-PL"/>
              <a:pPr>
                <a:defRPr/>
              </a:pPr>
              <a:t>2011-01-04</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AA5B5E80-36F6-43C4-B28A-C1CC40CFBB68}" type="slidenum">
              <a:rPr lang="pl-PL"/>
              <a:pPr>
                <a:defRPr/>
              </a:pPr>
              <a:t>‹#›</a:t>
            </a:fld>
            <a:endParaRPr lang="pl-PL"/>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7" name="Tytuł 16"/>
          <p:cNvSpPr>
            <a:spLocks noGrp="1"/>
          </p:cNvSpPr>
          <p:nvPr>
            <p:ph type="title"/>
          </p:nvPr>
        </p:nvSpPr>
        <p:spPr/>
        <p:txBody>
          <a:bodyPr rtlCol="0"/>
          <a:lstStyle/>
          <a:p>
            <a:r>
              <a:rPr lang="pl-PL" smtClean="0"/>
              <a:t>Kliknij, aby edytować styl</a:t>
            </a:r>
            <a:endParaRPr lang="en-US"/>
          </a:p>
        </p:txBody>
      </p:sp>
      <p:sp>
        <p:nvSpPr>
          <p:cNvPr id="4" name="Symbol zastępczy daty 23"/>
          <p:cNvSpPr>
            <a:spLocks noGrp="1"/>
          </p:cNvSpPr>
          <p:nvPr>
            <p:ph type="dt" sz="half" idx="10"/>
          </p:nvPr>
        </p:nvSpPr>
        <p:spPr/>
        <p:txBody>
          <a:bodyPr/>
          <a:lstStyle>
            <a:lvl1pPr>
              <a:defRPr/>
            </a:lvl1pPr>
          </a:lstStyle>
          <a:p>
            <a:pPr>
              <a:defRPr/>
            </a:pPr>
            <a:fld id="{560305C2-FB79-4C24-A1A6-93F1613FE90C}" type="datetimeFigureOut">
              <a:rPr lang="pl-PL"/>
              <a:pPr>
                <a:defRPr/>
              </a:pPr>
              <a:t>2011-01-04</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BDDD5F49-B64E-4944-9A8B-DEA8F5A1BCF7}" type="slidenum">
              <a:rPr lang="pl-PL"/>
              <a:pPr>
                <a:defRPr/>
              </a:pPr>
              <a:t>‹#›</a:t>
            </a:fld>
            <a:endParaRPr lang="pl-PL"/>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cxnSp>
        <p:nvCxnSpPr>
          <p:cNvPr id="4" name="Łącznik prosty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pl-PL" smtClean="0"/>
              <a:t>Kliknij, aby edytować styl</a:t>
            </a:r>
            <a:endParaRPr lang="en-US"/>
          </a:p>
        </p:txBody>
      </p:sp>
      <p:sp>
        <p:nvSpPr>
          <p:cNvPr id="3" name="Symbol zastępczy tekstu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31E399D4-1CEF-486F-B30C-F3F637EE9472}" type="datetimeFigureOut">
              <a:rPr lang="pl-PL"/>
              <a:pPr>
                <a:defRPr/>
              </a:pPr>
              <a:t>2011-01-04</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5C1BA32-0383-48B9-B198-89704C07B915}" type="slidenum">
              <a:rPr lang="pl-PL"/>
              <a:pPr>
                <a:defRPr/>
              </a:pPr>
              <a:t>‹#›</a:t>
            </a:fld>
            <a:endParaRPr lang="pl-PL"/>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11" name="Symbol zastępczy zawartości 10"/>
          <p:cNvSpPr>
            <a:spLocks noGrp="1"/>
          </p:cNvSpPr>
          <p:nvPr>
            <p:ph sz="half" idx="1"/>
          </p:nvPr>
        </p:nvSpPr>
        <p:spPr>
          <a:xfrm>
            <a:off x="457200" y="1524000"/>
            <a:ext cx="4059936"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2"/>
          </p:nvPr>
        </p:nvSpPr>
        <p:spPr>
          <a:xfrm>
            <a:off x="4648200" y="1524000"/>
            <a:ext cx="4059936"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3"/>
          <p:cNvSpPr>
            <a:spLocks noGrp="1"/>
          </p:cNvSpPr>
          <p:nvPr>
            <p:ph type="dt" sz="half" idx="10"/>
          </p:nvPr>
        </p:nvSpPr>
        <p:spPr/>
        <p:txBody>
          <a:bodyPr/>
          <a:lstStyle>
            <a:lvl1pPr>
              <a:defRPr/>
            </a:lvl1pPr>
          </a:lstStyle>
          <a:p>
            <a:pPr>
              <a:defRPr/>
            </a:pPr>
            <a:fld id="{E80CB493-6C56-4BF3-B096-7FA27E7D4276}" type="datetimeFigureOut">
              <a:rPr lang="pl-PL"/>
              <a:pPr>
                <a:defRPr/>
              </a:pPr>
              <a:t>2011-01-04</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3A334092-5C8E-4BED-841C-017A03B897A4}" type="slidenum">
              <a:rPr lang="pl-PL"/>
              <a:pPr>
                <a:defRPr/>
              </a:pPr>
              <a:t>‹#›</a:t>
            </a:fld>
            <a:endParaRPr lang="pl-PL"/>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cxnSp>
        <p:nvCxnSpPr>
          <p:cNvPr id="7" name="Łącznik prosty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Łącznik prosty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34" name="Symbol zastępczy zawartości 33"/>
          <p:cNvSpPr>
            <a:spLocks noGrp="1"/>
          </p:cNvSpPr>
          <p:nvPr>
            <p:ph sz="quarter" idx="4"/>
          </p:nvPr>
        </p:nvSpPr>
        <p:spPr>
          <a:xfrm>
            <a:off x="4649788" y="2201896"/>
            <a:ext cx="4038600"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 name="Tytuł 1"/>
          <p:cNvSpPr>
            <a:spLocks noGrp="1"/>
          </p:cNvSpPr>
          <p:nvPr>
            <p:ph type="title"/>
          </p:nvPr>
        </p:nvSpPr>
        <p:spPr>
          <a:xfrm>
            <a:off x="457200" y="155448"/>
            <a:ext cx="8229600" cy="1143000"/>
          </a:xfrm>
        </p:spPr>
        <p:txBody>
          <a:bodyPr/>
          <a:lstStyle>
            <a:lvl1pPr>
              <a:defRPr/>
            </a:lvl1pPr>
          </a:lstStyle>
          <a:p>
            <a:r>
              <a:rPr lang="pl-PL" smtClean="0"/>
              <a:t>Kliknij, aby edytować styl</a:t>
            </a:r>
            <a:endParaRPr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9" name="Symbol zastępczy numeru slajdu 8"/>
          <p:cNvSpPr>
            <a:spLocks noGrp="1"/>
          </p:cNvSpPr>
          <p:nvPr>
            <p:ph type="sldNum" sz="quarter" idx="10"/>
          </p:nvPr>
        </p:nvSpPr>
        <p:spPr/>
        <p:txBody>
          <a:bodyPr/>
          <a:lstStyle>
            <a:lvl1pPr>
              <a:defRPr/>
            </a:lvl1pPr>
          </a:lstStyle>
          <a:p>
            <a:pPr>
              <a:defRPr/>
            </a:pPr>
            <a:fld id="{B72A4F84-01EA-4D14-B56C-BB98BF1F2C6C}" type="slidenum">
              <a:rPr lang="pl-PL"/>
              <a:pPr>
                <a:defRPr/>
              </a:pPr>
              <a:t>‹#›</a:t>
            </a:fld>
            <a:endParaRPr lang="pl-PL"/>
          </a:p>
        </p:txBody>
      </p:sp>
      <p:sp>
        <p:nvSpPr>
          <p:cNvPr id="10" name="Symbol zastępczy stopki 7"/>
          <p:cNvSpPr>
            <a:spLocks noGrp="1"/>
          </p:cNvSpPr>
          <p:nvPr>
            <p:ph type="ftr" sz="quarter" idx="11"/>
          </p:nvPr>
        </p:nvSpPr>
        <p:spPr/>
        <p:txBody>
          <a:bodyPr/>
          <a:lstStyle>
            <a:lvl1pPr>
              <a:defRPr/>
            </a:lvl1pPr>
          </a:lstStyle>
          <a:p>
            <a:pPr>
              <a:defRPr/>
            </a:pPr>
            <a:endParaRPr lang="pl-PL"/>
          </a:p>
        </p:txBody>
      </p:sp>
      <p:sp>
        <p:nvSpPr>
          <p:cNvPr id="11" name="Symbol zastępczy daty 6"/>
          <p:cNvSpPr>
            <a:spLocks noGrp="1"/>
          </p:cNvSpPr>
          <p:nvPr>
            <p:ph type="dt" sz="half" idx="12"/>
          </p:nvPr>
        </p:nvSpPr>
        <p:spPr/>
        <p:txBody>
          <a:bodyPr/>
          <a:lstStyle>
            <a:lvl1pPr>
              <a:defRPr/>
            </a:lvl1pPr>
          </a:lstStyle>
          <a:p>
            <a:pPr>
              <a:defRPr/>
            </a:pPr>
            <a:fld id="{D76FB7E6-6DDF-447D-BBB5-2598AB2D10C3}" type="datetimeFigureOut">
              <a:rPr lang="pl-PL"/>
              <a:pPr>
                <a:defRPr/>
              </a:pPr>
              <a:t>2011-01-04</a:t>
            </a:fld>
            <a:endParaRPr lang="pl-PL"/>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3"/>
          <p:cNvSpPr>
            <a:spLocks noGrp="1"/>
          </p:cNvSpPr>
          <p:nvPr>
            <p:ph type="dt" sz="half" idx="10"/>
          </p:nvPr>
        </p:nvSpPr>
        <p:spPr/>
        <p:txBody>
          <a:bodyPr/>
          <a:lstStyle>
            <a:lvl1pPr>
              <a:defRPr/>
            </a:lvl1pPr>
          </a:lstStyle>
          <a:p>
            <a:pPr>
              <a:defRPr/>
            </a:pPr>
            <a:fld id="{5EAE85A1-4827-4366-8952-21C3BD2E0F0C}" type="datetimeFigureOut">
              <a:rPr lang="pl-PL"/>
              <a:pPr>
                <a:defRPr/>
              </a:pPr>
              <a:t>2011-01-04</a:t>
            </a:fld>
            <a:endParaRPr lang="pl-PL"/>
          </a:p>
        </p:txBody>
      </p:sp>
      <p:sp>
        <p:nvSpPr>
          <p:cNvPr id="4" name="Symbol zastępczy stopki 9"/>
          <p:cNvSpPr>
            <a:spLocks noGrp="1"/>
          </p:cNvSpPr>
          <p:nvPr>
            <p:ph type="ftr" sz="quarter" idx="11"/>
          </p:nvPr>
        </p:nvSpPr>
        <p:spPr/>
        <p:txBody>
          <a:bodyPr/>
          <a:lstStyle>
            <a:lvl1pPr>
              <a:defRPr/>
            </a:lvl1pPr>
          </a:lstStyle>
          <a:p>
            <a:pPr>
              <a:defRPr/>
            </a:pPr>
            <a:endParaRPr lang="pl-PL"/>
          </a:p>
        </p:txBody>
      </p:sp>
      <p:sp>
        <p:nvSpPr>
          <p:cNvPr id="5" name="Symbol zastępczy numeru slajdu 21"/>
          <p:cNvSpPr>
            <a:spLocks noGrp="1"/>
          </p:cNvSpPr>
          <p:nvPr>
            <p:ph type="sldNum" sz="quarter" idx="12"/>
          </p:nvPr>
        </p:nvSpPr>
        <p:spPr/>
        <p:txBody>
          <a:bodyPr/>
          <a:lstStyle>
            <a:lvl1pPr>
              <a:defRPr/>
            </a:lvl1pPr>
          </a:lstStyle>
          <a:p>
            <a:pPr>
              <a:defRPr/>
            </a:pPr>
            <a:fld id="{D63C3457-682A-42B2-8C5A-D5677A36CA1B}" type="slidenum">
              <a:rPr lang="pl-PL"/>
              <a:pPr>
                <a:defRPr/>
              </a:pPr>
              <a:t>‹#›</a:t>
            </a:fld>
            <a:endParaRPr lang="pl-PL"/>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23"/>
          <p:cNvSpPr>
            <a:spLocks noGrp="1"/>
          </p:cNvSpPr>
          <p:nvPr>
            <p:ph type="dt" sz="half" idx="10"/>
          </p:nvPr>
        </p:nvSpPr>
        <p:spPr/>
        <p:txBody>
          <a:bodyPr/>
          <a:lstStyle>
            <a:lvl1pPr>
              <a:defRPr/>
            </a:lvl1pPr>
          </a:lstStyle>
          <a:p>
            <a:pPr>
              <a:defRPr/>
            </a:pPr>
            <a:fld id="{AFA0D600-BE64-47FA-98D7-8AED0068CE3A}" type="datetimeFigureOut">
              <a:rPr lang="pl-PL"/>
              <a:pPr>
                <a:defRPr/>
              </a:pPr>
              <a:t>2011-01-04</a:t>
            </a:fld>
            <a:endParaRPr lang="pl-PL"/>
          </a:p>
        </p:txBody>
      </p:sp>
      <p:sp>
        <p:nvSpPr>
          <p:cNvPr id="3" name="Symbol zastępczy stopki 9"/>
          <p:cNvSpPr>
            <a:spLocks noGrp="1"/>
          </p:cNvSpPr>
          <p:nvPr>
            <p:ph type="ftr" sz="quarter" idx="11"/>
          </p:nvPr>
        </p:nvSpPr>
        <p:spPr/>
        <p:txBody>
          <a:bodyPr/>
          <a:lstStyle>
            <a:lvl1pPr>
              <a:defRPr/>
            </a:lvl1pPr>
          </a:lstStyle>
          <a:p>
            <a:pPr>
              <a:defRPr/>
            </a:pPr>
            <a:endParaRPr lang="pl-PL"/>
          </a:p>
        </p:txBody>
      </p:sp>
      <p:sp>
        <p:nvSpPr>
          <p:cNvPr id="4" name="Symbol zastępczy numeru slajdu 21"/>
          <p:cNvSpPr>
            <a:spLocks noGrp="1"/>
          </p:cNvSpPr>
          <p:nvPr>
            <p:ph type="sldNum" sz="quarter" idx="12"/>
          </p:nvPr>
        </p:nvSpPr>
        <p:spPr/>
        <p:txBody>
          <a:bodyPr/>
          <a:lstStyle>
            <a:lvl1pPr>
              <a:defRPr/>
            </a:lvl1pPr>
          </a:lstStyle>
          <a:p>
            <a:pPr>
              <a:defRPr/>
            </a:pPr>
            <a:fld id="{1A6E89CB-E279-4030-AA0E-7315084846AA}" type="slidenum">
              <a:rPr lang="pl-PL"/>
              <a:pPr>
                <a:defRPr/>
              </a:pPr>
              <a:t>‹#›</a:t>
            </a:fld>
            <a:endParaRPr lang="pl-PL"/>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3" name="Symbol zastępczy tekstu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pl-PL" smtClean="0"/>
              <a:t>Kliknij, aby edytować styl</a:t>
            </a:r>
            <a:endParaRPr lang="en-US"/>
          </a:p>
        </p:txBody>
      </p:sp>
      <p:sp>
        <p:nvSpPr>
          <p:cNvPr id="5" name="Symbol zastępczy daty 23"/>
          <p:cNvSpPr>
            <a:spLocks noGrp="1"/>
          </p:cNvSpPr>
          <p:nvPr>
            <p:ph type="dt" sz="half" idx="10"/>
          </p:nvPr>
        </p:nvSpPr>
        <p:spPr/>
        <p:txBody>
          <a:bodyPr/>
          <a:lstStyle>
            <a:lvl1pPr>
              <a:defRPr/>
            </a:lvl1pPr>
          </a:lstStyle>
          <a:p>
            <a:pPr>
              <a:defRPr/>
            </a:pPr>
            <a:fld id="{85CFC210-D432-4CDA-A041-16BB03AAFC6E}" type="datetimeFigureOut">
              <a:rPr lang="pl-PL"/>
              <a:pPr>
                <a:defRPr/>
              </a:pPr>
              <a:t>2011-01-04</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A0C3A686-BF6B-4E15-B9B8-2834930F7F5D}" type="slidenum">
              <a:rPr lang="pl-PL"/>
              <a:pPr>
                <a:defRPr/>
              </a:pPr>
              <a:t>‹#›</a:t>
            </a:fld>
            <a:endParaRPr lang="pl-PL"/>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pl-PL" smtClean="0"/>
              <a:t>Kliknij, aby edytować styl</a:t>
            </a:r>
            <a:endParaRPr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pl-PL" noProof="0" smtClean="0"/>
              <a:t>Kliknij ikonę, aby dodać obraz</a:t>
            </a:r>
            <a:endParaRPr lang="en-US" noProof="0"/>
          </a:p>
        </p:txBody>
      </p:sp>
      <p:sp>
        <p:nvSpPr>
          <p:cNvPr id="4" name="Symbol zastępczy tekstu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23"/>
          <p:cNvSpPr>
            <a:spLocks noGrp="1"/>
          </p:cNvSpPr>
          <p:nvPr>
            <p:ph type="dt" sz="half" idx="10"/>
          </p:nvPr>
        </p:nvSpPr>
        <p:spPr/>
        <p:txBody>
          <a:bodyPr/>
          <a:lstStyle>
            <a:lvl1pPr>
              <a:defRPr/>
            </a:lvl1pPr>
          </a:lstStyle>
          <a:p>
            <a:pPr>
              <a:defRPr/>
            </a:pPr>
            <a:fld id="{1609F614-7D7B-49A7-9BD6-C929E8A50C57}" type="datetimeFigureOut">
              <a:rPr lang="pl-PL"/>
              <a:pPr>
                <a:defRPr/>
              </a:pPr>
              <a:t>2011-01-04</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BB1CAF51-D866-46E6-9754-E770BC3098B4}" type="slidenum">
              <a:rPr lang="pl-PL"/>
              <a:pPr>
                <a:defRPr/>
              </a:pPr>
              <a:t>‹#›</a:t>
            </a:fld>
            <a:endParaRPr lang="pl-PL"/>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ymbol zastępczy tekstu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24" name="Symbol zastępczy daty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2C5699E9-0C1C-4BA9-94EB-A2E01F3ACEFE}" type="datetimeFigureOut">
              <a:rPr lang="pl-PL"/>
              <a:pPr>
                <a:defRPr/>
              </a:pPr>
              <a:t>2011-01-04</a:t>
            </a:fld>
            <a:endParaRPr lang="pl-PL"/>
          </a:p>
        </p:txBody>
      </p:sp>
      <p:sp>
        <p:nvSpPr>
          <p:cNvPr id="10" name="Symbol zastępczy stopki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pl-PL"/>
          </a:p>
        </p:txBody>
      </p:sp>
      <p:sp>
        <p:nvSpPr>
          <p:cNvPr id="22" name="Symbol zastępczy numeru slajdu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E798A30A-C497-4FF5-BF7F-CF5999523F69}" type="slidenum">
              <a:rPr lang="pl-PL"/>
              <a:pPr>
                <a:defRPr/>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pl-PL" smtClean="0"/>
              <a:t>Kliknij, aby edytować styl</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79" r:id="rId8"/>
    <p:sldLayoutId id="2147483678" r:id="rId9"/>
    <p:sldLayoutId id="2147483677" r:id="rId10"/>
    <p:sldLayoutId id="2147483676" r:id="rId11"/>
  </p:sldLayoutIdLst>
  <p:transition>
    <p:wipe/>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radycja.wikia.com/index.php?title=Wieinrich_de_Kniprode&amp;action=edit&amp;redlink=1"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ymbol zastępczy zawartości 2"/>
          <p:cNvSpPr>
            <a:spLocks noGrp="1"/>
          </p:cNvSpPr>
          <p:nvPr>
            <p:ph idx="1"/>
          </p:nvPr>
        </p:nvSpPr>
        <p:spPr>
          <a:xfrm>
            <a:off x="3059113" y="3068638"/>
            <a:ext cx="5675312" cy="3024187"/>
          </a:xfrm>
        </p:spPr>
        <p:txBody>
          <a:bodyPr/>
          <a:lstStyle/>
          <a:p>
            <a:pPr eaLnBrk="1" hangingPunct="1">
              <a:buFont typeface="Wingdings 2" pitchFamily="18" charset="2"/>
              <a:buNone/>
            </a:pPr>
            <a:r>
              <a:rPr lang="pl-PL" dirty="0" smtClean="0"/>
              <a:t>CZYLI  NAJCIEKAWSZE </a:t>
            </a:r>
          </a:p>
          <a:p>
            <a:pPr eaLnBrk="1" hangingPunct="1">
              <a:buFont typeface="Wingdings 2" pitchFamily="18" charset="2"/>
              <a:buNone/>
            </a:pPr>
            <a:r>
              <a:rPr lang="pl-PL" dirty="0" smtClean="0"/>
              <a:t>WIADOMOŚCI</a:t>
            </a:r>
          </a:p>
          <a:p>
            <a:pPr eaLnBrk="1" hangingPunct="1">
              <a:buFont typeface="Wingdings 2" pitchFamily="18" charset="2"/>
              <a:buNone/>
            </a:pPr>
            <a:r>
              <a:rPr lang="pl-PL" dirty="0" smtClean="0"/>
              <a:t>ZWIĄZANE  Z CHRZEŚCIJAŃSKIM </a:t>
            </a:r>
          </a:p>
          <a:p>
            <a:pPr eaLnBrk="1" hangingPunct="1">
              <a:buFont typeface="Wingdings 2" pitchFamily="18" charset="2"/>
              <a:buNone/>
            </a:pPr>
            <a:r>
              <a:rPr lang="pl-PL" dirty="0" smtClean="0"/>
              <a:t>ZAKONEM  PRZEDSTAWIONE </a:t>
            </a:r>
          </a:p>
          <a:p>
            <a:pPr eaLnBrk="1" hangingPunct="1">
              <a:buFont typeface="Wingdings 2" pitchFamily="18" charset="2"/>
              <a:buNone/>
            </a:pPr>
            <a:r>
              <a:rPr lang="pl-PL" dirty="0" smtClean="0"/>
              <a:t> W PRZYSTĘPNY SPOSÓB.  </a:t>
            </a:r>
          </a:p>
          <a:p>
            <a:pPr eaLnBrk="1" hangingPunct="1">
              <a:buFont typeface="Wingdings 2" pitchFamily="18" charset="2"/>
              <a:buNone/>
            </a:pPr>
            <a:r>
              <a:rPr lang="pl-PL" sz="3200" dirty="0" smtClean="0">
                <a:solidFill>
                  <a:srgbClr val="FCF059"/>
                </a:solidFill>
              </a:rPr>
              <a:t>NIE  PRZEGAPCIE   TEGO!!!</a:t>
            </a:r>
          </a:p>
        </p:txBody>
      </p:sp>
      <p:sp>
        <p:nvSpPr>
          <p:cNvPr id="2" name="Tytuł 1"/>
          <p:cNvSpPr>
            <a:spLocks noGrp="1"/>
          </p:cNvSpPr>
          <p:nvPr>
            <p:ph type="title"/>
          </p:nvPr>
        </p:nvSpPr>
        <p:spPr>
          <a:xfrm>
            <a:off x="539552" y="404664"/>
            <a:ext cx="8229600" cy="1219200"/>
          </a:xfrm>
        </p:spPr>
        <p:txBody>
          <a:bodyPr numCol="1">
            <a:prstTxWarp prst="textStop">
              <a:avLst/>
            </a:prstTxWarp>
            <a:scene3d>
              <a:camera prst="orthographicFront"/>
              <a:lightRig rig="threePt" dir="t"/>
            </a:scene3d>
            <a:sp3d extrusionH="57150">
              <a:bevelT h="25400" prst="softRound"/>
            </a:sp3d>
          </a:bodyPr>
          <a:lstStyle/>
          <a:p>
            <a:pPr algn="just" eaLnBrk="1" fontAlgn="auto" hangingPunct="1">
              <a:spcAft>
                <a:spcPts val="0"/>
              </a:spcAft>
              <a:defRPr/>
            </a:pPr>
            <a:r>
              <a:rPr lang="pl-PL" sz="6000" smtClean="0">
                <a:solidFill>
                  <a:srgbClr val="0070C0"/>
                </a:solidFill>
                <a:latin typeface="+mn-lt"/>
              </a:rPr>
              <a:t>ZAKON  KRZYŻACKI</a:t>
            </a:r>
            <a:endParaRPr lang="pl-PL" sz="6000">
              <a:solidFill>
                <a:srgbClr val="0070C0"/>
              </a:solidFill>
              <a:latin typeface="+mn-lt"/>
            </a:endParaRPr>
          </a:p>
        </p:txBody>
      </p:sp>
      <p:pic>
        <p:nvPicPr>
          <p:cNvPr id="14339" name="Picture 3"/>
          <p:cNvPicPr>
            <a:picLocks noChangeAspect="1" noChangeArrowheads="1"/>
          </p:cNvPicPr>
          <p:nvPr/>
        </p:nvPicPr>
        <p:blipFill>
          <a:blip r:embed="rId2" cstate="print"/>
          <a:srcRect/>
          <a:stretch>
            <a:fillRect/>
          </a:stretch>
        </p:blipFill>
        <p:spPr bwMode="auto">
          <a:xfrm>
            <a:off x="539750" y="2205038"/>
            <a:ext cx="2376488" cy="3563937"/>
          </a:xfrm>
          <a:prstGeom prst="rect">
            <a:avLst/>
          </a:prstGeom>
          <a:noFill/>
          <a:ln w="9525">
            <a:noFill/>
            <a:miter lim="800000"/>
            <a:headEnd/>
            <a:tailEnd/>
          </a:ln>
        </p:spPr>
      </p:pic>
      <p:pic>
        <p:nvPicPr>
          <p:cNvPr id="14340" name="Picture 14"/>
          <p:cNvPicPr>
            <a:picLocks noChangeAspect="1" noChangeArrowheads="1"/>
          </p:cNvPicPr>
          <p:nvPr/>
        </p:nvPicPr>
        <p:blipFill>
          <a:blip r:embed="rId3" cstate="print"/>
          <a:srcRect/>
          <a:stretch>
            <a:fillRect/>
          </a:stretch>
        </p:blipFill>
        <p:spPr bwMode="auto">
          <a:xfrm>
            <a:off x="6875463" y="1773238"/>
            <a:ext cx="1819275" cy="2105025"/>
          </a:xfrm>
          <a:prstGeom prst="rect">
            <a:avLst/>
          </a:prstGeom>
          <a:noFill/>
          <a:ln w="9525">
            <a:noFill/>
            <a:miter lim="800000"/>
            <a:headEnd/>
            <a:tailEnd/>
          </a:ln>
        </p:spPr>
      </p:pic>
      <p:pic>
        <p:nvPicPr>
          <p:cNvPr id="14341" name="Picture 15"/>
          <p:cNvPicPr>
            <a:picLocks noChangeAspect="1" noChangeArrowheads="1"/>
          </p:cNvPicPr>
          <p:nvPr/>
        </p:nvPicPr>
        <p:blipFill>
          <a:blip r:embed="rId4" cstate="print"/>
          <a:srcRect/>
          <a:stretch>
            <a:fillRect/>
          </a:stretch>
        </p:blipFill>
        <p:spPr bwMode="auto">
          <a:xfrm>
            <a:off x="6875463" y="1773238"/>
            <a:ext cx="1847850" cy="2095500"/>
          </a:xfrm>
          <a:prstGeom prst="rect">
            <a:avLst/>
          </a:prstGeom>
          <a:noFill/>
          <a:ln w="9525">
            <a:noFill/>
            <a:miter lim="800000"/>
            <a:headEnd/>
            <a:tailEnd/>
          </a:ln>
        </p:spPr>
      </p:pic>
      <p:pic>
        <p:nvPicPr>
          <p:cNvPr id="14342" name="Picture 19" descr="C:\Documents and Settings\as\Ustawienia lokalne\Temporary Internet Files\Content.IE5\EQXE3R9C\MM900236315[1].gif"/>
          <p:cNvPicPr>
            <a:picLocks noChangeAspect="1" noChangeArrowheads="1" noCrop="1"/>
          </p:cNvPicPr>
          <p:nvPr/>
        </p:nvPicPr>
        <p:blipFill>
          <a:blip r:embed="rId5" cstate="print"/>
          <a:srcRect/>
          <a:stretch>
            <a:fillRect/>
          </a:stretch>
        </p:blipFill>
        <p:spPr bwMode="auto">
          <a:xfrm>
            <a:off x="7956550" y="4292600"/>
            <a:ext cx="647700" cy="1905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scene3d>
              <a:camera prst="perspectiveRight"/>
              <a:lightRig rig="threePt" dir="t"/>
            </a:scene3d>
            <a:sp3d extrusionH="57150">
              <a:bevelT w="38100" h="38100" prst="relaxedInset"/>
            </a:sp3d>
          </a:bodyPr>
          <a:lstStyle/>
          <a:p>
            <a:pPr algn="ctr"/>
            <a:r>
              <a:rPr lang="pl-PL" sz="6000" dirty="0" smtClean="0">
                <a:ln w="3200">
                  <a:solidFill>
                    <a:srgbClr val="A618D2">
                      <a:alpha val="25000"/>
                    </a:srgbClr>
                  </a:solidFill>
                  <a:prstDash val="solid"/>
                  <a:round/>
                </a:ln>
                <a:blipFill>
                  <a:blip r:embed="rId2"/>
                  <a:tile tx="0" ty="0" sx="100000" sy="100000" flip="none" algn="tl"/>
                </a:blipFill>
                <a:latin typeface="Helterskelter" pitchFamily="2" charset="-18"/>
              </a:rPr>
              <a:t>PYTANIA</a:t>
            </a:r>
            <a:endParaRPr lang="pl-PL" sz="6000" dirty="0">
              <a:ln w="3200">
                <a:solidFill>
                  <a:srgbClr val="A618D2">
                    <a:alpha val="25000"/>
                  </a:srgbClr>
                </a:solidFill>
                <a:prstDash val="solid"/>
                <a:round/>
              </a:ln>
              <a:blipFill>
                <a:blip r:embed="rId2"/>
                <a:tile tx="0" ty="0" sx="100000" sy="100000" flip="none" algn="tl"/>
              </a:blipFill>
              <a:latin typeface="Helterskelter" pitchFamily="2" charset="-18"/>
            </a:endParaRPr>
          </a:p>
        </p:txBody>
      </p:sp>
      <p:pic>
        <p:nvPicPr>
          <p:cNvPr id="6146" name="Picture 2" descr="C:\Documents and Settings\Julisia\Local Settings\Temporary Internet Files\Content.IE5\U3RACJXP\MC900234625[1].wmf"/>
          <p:cNvPicPr>
            <a:picLocks noChangeAspect="1" noChangeArrowheads="1"/>
          </p:cNvPicPr>
          <p:nvPr/>
        </p:nvPicPr>
        <p:blipFill>
          <a:blip r:embed="rId3" cstate="print"/>
          <a:srcRect/>
          <a:stretch>
            <a:fillRect/>
          </a:stretch>
        </p:blipFill>
        <p:spPr bwMode="auto">
          <a:xfrm>
            <a:off x="7092280" y="332656"/>
            <a:ext cx="1631290" cy="1821485"/>
          </a:xfrm>
          <a:prstGeom prst="rect">
            <a:avLst/>
          </a:prstGeom>
          <a:noFill/>
        </p:spPr>
      </p:pic>
      <p:pic>
        <p:nvPicPr>
          <p:cNvPr id="6147" name="Picture 3" descr="C:\Documents and Settings\Julisia\Local Settings\Temporary Internet Files\Content.IE5\RMEWKGDV\MC900434411[1].wmf"/>
          <p:cNvPicPr>
            <a:picLocks noChangeAspect="1" noChangeArrowheads="1"/>
          </p:cNvPicPr>
          <p:nvPr/>
        </p:nvPicPr>
        <p:blipFill>
          <a:blip r:embed="rId4" cstate="print"/>
          <a:srcRect/>
          <a:stretch>
            <a:fillRect/>
          </a:stretch>
        </p:blipFill>
        <p:spPr bwMode="auto">
          <a:xfrm>
            <a:off x="251520" y="116632"/>
            <a:ext cx="1388864" cy="1562472"/>
          </a:xfrm>
          <a:prstGeom prst="rect">
            <a:avLst/>
          </a:prstGeom>
          <a:noFill/>
        </p:spPr>
      </p:pic>
      <p:pic>
        <p:nvPicPr>
          <p:cNvPr id="6148" name="Picture 4" descr="C:\Documents and Settings\Julisia\Local Settings\Temporary Internet Files\Content.IE5\U3RACJXP\MC900434859[1].png"/>
          <p:cNvPicPr>
            <a:picLocks noChangeAspect="1" noChangeArrowheads="1"/>
          </p:cNvPicPr>
          <p:nvPr/>
        </p:nvPicPr>
        <p:blipFill>
          <a:blip r:embed="rId5" cstate="print"/>
          <a:srcRect/>
          <a:stretch>
            <a:fillRect/>
          </a:stretch>
        </p:blipFill>
        <p:spPr bwMode="auto">
          <a:xfrm>
            <a:off x="7747858" y="4672271"/>
            <a:ext cx="1361306" cy="1361306"/>
          </a:xfrm>
          <a:prstGeom prst="rect">
            <a:avLst/>
          </a:prstGeom>
          <a:noFill/>
        </p:spPr>
      </p:pic>
      <p:sp>
        <p:nvSpPr>
          <p:cNvPr id="8" name="Symbol zastępczy zawartości 7"/>
          <p:cNvSpPr>
            <a:spLocks noGrp="1"/>
          </p:cNvSpPr>
          <p:nvPr>
            <p:ph idx="1"/>
          </p:nvPr>
        </p:nvSpPr>
        <p:spPr>
          <a:xfrm>
            <a:off x="457200" y="1700808"/>
            <a:ext cx="8229600" cy="4608512"/>
          </a:xfrm>
        </p:spPr>
        <p:txBody>
          <a:bodyPr/>
          <a:lstStyle/>
          <a:p>
            <a:r>
              <a:rPr lang="pl-PL" sz="3200" dirty="0" smtClean="0"/>
              <a:t>Kto prowadził obronę Olsztyna podczas</a:t>
            </a:r>
          </a:p>
          <a:p>
            <a:pPr>
              <a:buNone/>
            </a:pPr>
            <a:r>
              <a:rPr lang="pl-PL" sz="3200" dirty="0" smtClean="0"/>
              <a:t>   wojny Polsko – Krzyżackiej w latach</a:t>
            </a:r>
          </a:p>
          <a:p>
            <a:pPr>
              <a:buNone/>
            </a:pPr>
            <a:r>
              <a:rPr lang="pl-PL" sz="3200" dirty="0" smtClean="0"/>
              <a:t>   </a:t>
            </a:r>
            <a:r>
              <a:rPr lang="pl-PL" sz="3200" u="sng" dirty="0" smtClean="0"/>
              <a:t>1519 – 1521?</a:t>
            </a:r>
          </a:p>
          <a:p>
            <a:r>
              <a:rPr lang="pl-PL" sz="3200" dirty="0" smtClean="0"/>
              <a:t>Jak się nazywał czwarty z kolei wielki mistrz </a:t>
            </a:r>
            <a:r>
              <a:rPr lang="pl-PL" sz="3200" u="sng" dirty="0" smtClean="0"/>
              <a:t>Zakonu Krzyżackiego?</a:t>
            </a:r>
          </a:p>
          <a:p>
            <a:r>
              <a:rPr lang="pl-PL" sz="3200" dirty="0" smtClean="0"/>
              <a:t>Z jakiego miasta we Włoszech w 1309r. przeniesiono stolicę Krzyżacką do Malborka?</a:t>
            </a:r>
            <a:endParaRPr lang="pl-PL" sz="3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ctr">
              <a:buNone/>
            </a:pPr>
            <a:r>
              <a:rPr lang="pl-PL" dirty="0" smtClean="0"/>
              <a:t>Dziękuje za wysłuchanie prezentacji!</a:t>
            </a:r>
          </a:p>
          <a:p>
            <a:pPr algn="ctr">
              <a:buNone/>
            </a:pPr>
            <a:endParaRPr lang="pl-PL" dirty="0" smtClean="0"/>
          </a:p>
          <a:p>
            <a:pPr algn="ctr">
              <a:buNone/>
            </a:pPr>
            <a:endParaRPr lang="pl-PL" dirty="0" smtClean="0"/>
          </a:p>
          <a:p>
            <a:pPr marL="514350" indent="-514350">
              <a:buNone/>
            </a:pPr>
            <a:r>
              <a:rPr lang="pl-PL" dirty="0" smtClean="0"/>
              <a:t>Źródła:</a:t>
            </a:r>
          </a:p>
          <a:p>
            <a:pPr marL="514350" indent="-514350">
              <a:buFont typeface="+mj-lt"/>
              <a:buAutoNum type="arabicPeriod"/>
            </a:pPr>
            <a:r>
              <a:rPr lang="pl-PL" dirty="0" err="1" smtClean="0"/>
              <a:t>www.wikipedia.org</a:t>
            </a:r>
            <a:endParaRPr lang="pl-PL" dirty="0" smtClean="0"/>
          </a:p>
          <a:p>
            <a:pPr marL="514350" indent="-514350">
              <a:buFont typeface="+mj-lt"/>
              <a:buAutoNum type="arabicPeriod"/>
            </a:pPr>
            <a:r>
              <a:rPr lang="pl-PL" dirty="0" smtClean="0"/>
              <a:t>www.zakonkrzyzacki.x.wp.pl</a:t>
            </a:r>
          </a:p>
          <a:p>
            <a:pPr marL="514350" indent="-514350">
              <a:buFont typeface="+mj-lt"/>
              <a:buAutoNum type="arabicPeriod"/>
            </a:pPr>
            <a:r>
              <a:rPr lang="pl-PL" i="1" dirty="0" smtClean="0"/>
              <a:t>www.album-grunwaldzki.iq.pl</a:t>
            </a:r>
          </a:p>
          <a:p>
            <a:pPr marL="514350" indent="-514350">
              <a:buFont typeface="+mj-lt"/>
              <a:buAutoNum type="arabicPeriod"/>
            </a:pPr>
            <a:r>
              <a:rPr lang="pl-PL" dirty="0" smtClean="0"/>
              <a:t>www.rycerze.org</a:t>
            </a:r>
          </a:p>
          <a:p>
            <a:pPr marL="514350" indent="-514350">
              <a:buFont typeface="+mj-lt"/>
              <a:buAutoNum type="arabicPeriod"/>
            </a:pPr>
            <a:r>
              <a:rPr lang="pl-PL" dirty="0" smtClean="0"/>
              <a:t>Sławomir Leśniewski „Wielka Historia Polski”</a:t>
            </a:r>
          </a:p>
          <a:p>
            <a:pPr>
              <a:buNone/>
            </a:pPr>
            <a:endParaRPr lang="pl-PL" dirty="0" smtClean="0"/>
          </a:p>
          <a:p>
            <a:pPr>
              <a:buNone/>
            </a:pPr>
            <a:endParaRPr lang="pl-PL" dirty="0" smtClean="0"/>
          </a:p>
        </p:txBody>
      </p:sp>
      <p:sp>
        <p:nvSpPr>
          <p:cNvPr id="3" name="Tytuł 2"/>
          <p:cNvSpPr>
            <a:spLocks noGrp="1"/>
          </p:cNvSpPr>
          <p:nvPr>
            <p:ph type="title"/>
          </p:nvPr>
        </p:nvSpPr>
        <p:spPr>
          <a:xfrm>
            <a:off x="467544" y="332656"/>
            <a:ext cx="8229600" cy="1219200"/>
          </a:xfrm>
        </p:spPr>
        <p:txBody>
          <a:bodyPr>
            <a:noAutofit/>
          </a:bodyPr>
          <a:lstStyle/>
          <a:p>
            <a:pPr algn="ctr"/>
            <a:r>
              <a:rPr lang="pl-PL" sz="8800" dirty="0" smtClean="0">
                <a:solidFill>
                  <a:srgbClr val="A618D2"/>
                </a:solidFill>
                <a:latin typeface="Curlz MT" pitchFamily="82" charset="0"/>
              </a:rPr>
              <a:t>DZIĘKUJE</a:t>
            </a:r>
            <a:endParaRPr lang="pl-PL" sz="8800" dirty="0">
              <a:solidFill>
                <a:srgbClr val="A618D2"/>
              </a:solidFill>
              <a:latin typeface="Curlz MT" pitchFamily="82" charset="0"/>
            </a:endParaRPr>
          </a:p>
        </p:txBody>
      </p:sp>
      <p:pic>
        <p:nvPicPr>
          <p:cNvPr id="2050" name="Picture 2" descr="C:\Documents and Settings\Julisia\Local Settings\Temporary Internet Files\Content.IE5\CXJJ5NSV\MC900433820[1].png"/>
          <p:cNvPicPr>
            <a:picLocks noChangeAspect="1" noChangeArrowheads="1"/>
          </p:cNvPicPr>
          <p:nvPr/>
        </p:nvPicPr>
        <p:blipFill>
          <a:blip r:embed="rId2" cstate="print"/>
          <a:srcRect/>
          <a:stretch>
            <a:fillRect/>
          </a:stretch>
        </p:blipFill>
        <p:spPr bwMode="auto">
          <a:xfrm>
            <a:off x="7236296" y="260648"/>
            <a:ext cx="1468532" cy="1468532"/>
          </a:xfrm>
          <a:prstGeom prst="rect">
            <a:avLst/>
          </a:prstGeom>
          <a:noFill/>
        </p:spPr>
      </p:pic>
      <p:pic>
        <p:nvPicPr>
          <p:cNvPr id="5" name="Picture 2" descr="C:\Documents and Settings\Julisia\Local Settings\Temporary Internet Files\Content.IE5\CXJJ5NSV\MC900433820[1].png"/>
          <p:cNvPicPr>
            <a:picLocks noChangeAspect="1" noChangeArrowheads="1"/>
          </p:cNvPicPr>
          <p:nvPr/>
        </p:nvPicPr>
        <p:blipFill>
          <a:blip r:embed="rId2" cstate="print"/>
          <a:srcRect/>
          <a:stretch>
            <a:fillRect/>
          </a:stretch>
        </p:blipFill>
        <p:spPr bwMode="auto">
          <a:xfrm>
            <a:off x="323528" y="188640"/>
            <a:ext cx="1468532" cy="1468532"/>
          </a:xfrm>
          <a:prstGeom prst="rect">
            <a:avLst/>
          </a:prstGeom>
          <a:noFill/>
        </p:spPr>
      </p:pic>
      <p:pic>
        <p:nvPicPr>
          <p:cNvPr id="2052" name="Picture 4"/>
          <p:cNvPicPr>
            <a:picLocks noChangeAspect="1" noChangeArrowheads="1"/>
          </p:cNvPicPr>
          <p:nvPr/>
        </p:nvPicPr>
        <p:blipFill>
          <a:blip r:embed="rId3" cstate="print"/>
          <a:srcRect/>
          <a:stretch>
            <a:fillRect/>
          </a:stretch>
        </p:blipFill>
        <p:spPr bwMode="auto">
          <a:xfrm>
            <a:off x="5796136" y="2348880"/>
            <a:ext cx="2855218" cy="259132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ymbol zastępczy zawartości 1"/>
          <p:cNvSpPr>
            <a:spLocks noGrp="1"/>
          </p:cNvSpPr>
          <p:nvPr>
            <p:ph idx="1"/>
          </p:nvPr>
        </p:nvSpPr>
        <p:spPr>
          <a:xfrm>
            <a:off x="468313" y="1484313"/>
            <a:ext cx="4751759" cy="4572000"/>
          </a:xfrm>
        </p:spPr>
        <p:txBody>
          <a:bodyPr>
            <a:noAutofit/>
          </a:bodyPr>
          <a:lstStyle/>
          <a:p>
            <a:pPr marL="144000" algn="just" eaLnBrk="1" hangingPunct="1"/>
            <a:r>
              <a:rPr lang="pl-PL" sz="1600" dirty="0" smtClean="0"/>
              <a:t>Powstanie Zakonu Krzyżackiego datuje się na rok </a:t>
            </a:r>
            <a:r>
              <a:rPr lang="pl-PL" sz="1600" dirty="0" smtClean="0">
                <a:solidFill>
                  <a:schemeClr val="tx2">
                    <a:lumMod val="90000"/>
                  </a:schemeClr>
                </a:solidFill>
              </a:rPr>
              <a:t>1190</a:t>
            </a:r>
            <a:r>
              <a:rPr lang="pl-PL" sz="1600" dirty="0" smtClean="0"/>
              <a:t>, jednak jako zakon został zatwierdzony  osiem lat później. Szpital, w którym urzędowali założyli  mieszczanie z Bremy i Lubeki, a potem dołączyli do nich niemieccy rycerze. </a:t>
            </a:r>
          </a:p>
          <a:p>
            <a:pPr marL="144000" algn="just" eaLnBrk="1" hangingPunct="1"/>
            <a:r>
              <a:rPr lang="pl-PL" sz="1600" dirty="0" smtClean="0"/>
              <a:t>Powstanie zakonu było spowodowane tym, że starsze zakony  templariuszy i joannitów, pomimo iż miały troszczyć się o wszystkich chorych krzyżowców, zajmowały się głównie swoimi krajanami (rycerzami francuskimi i angielskimi). Krzyżacy  chcieli stworzyć zakon, który będzie się troszczył o potrzebujących pomocy rycerzy pochodzenia niemieckiego. </a:t>
            </a:r>
          </a:p>
          <a:p>
            <a:pPr marL="144000" algn="just" eaLnBrk="1" hangingPunct="1"/>
            <a:r>
              <a:rPr lang="pl-PL" sz="1600" dirty="0" smtClean="0"/>
              <a:t>W 1191 r. papież Klemens III zatwierdził reguły  szpitalników oraz oficjalnie uznał ich za zakon i od tego roku stali się odrębnym bractwem religijno-charytatywnym.</a:t>
            </a:r>
          </a:p>
          <a:p>
            <a:pPr marL="144000" eaLnBrk="1" hangingPunct="1"/>
            <a:endParaRPr lang="pl-PL" sz="1600" dirty="0" smtClean="0"/>
          </a:p>
          <a:p>
            <a:pPr marL="144000" eaLnBrk="1" hangingPunct="1"/>
            <a:endParaRPr lang="pl-PL" sz="1600" dirty="0" smtClean="0"/>
          </a:p>
          <a:p>
            <a:pPr marL="144000" eaLnBrk="1" hangingPunct="1">
              <a:buNone/>
            </a:pPr>
            <a:endParaRPr lang="pl-PL" sz="1600" dirty="0" smtClean="0"/>
          </a:p>
          <a:p>
            <a:pPr eaLnBrk="1" hangingPunct="1">
              <a:buNone/>
            </a:pPr>
            <a:r>
              <a:rPr lang="pl-PL" sz="1600" dirty="0" smtClean="0"/>
              <a:t>      </a:t>
            </a:r>
          </a:p>
        </p:txBody>
      </p:sp>
      <p:sp>
        <p:nvSpPr>
          <p:cNvPr id="4" name="pole tekstowe 3"/>
          <p:cNvSpPr txBox="1"/>
          <p:nvPr/>
        </p:nvSpPr>
        <p:spPr>
          <a:xfrm>
            <a:off x="500034" y="357166"/>
            <a:ext cx="8001056" cy="923330"/>
          </a:xfrm>
          <a:prstGeom prst="rect">
            <a:avLst/>
          </a:prstGeom>
          <a:noFill/>
        </p:spPr>
        <p:txBody>
          <a:bodyPr wrap="square" rtlCol="0">
            <a:prstTxWarp prst="textDeflateBottom">
              <a:avLst/>
            </a:prstTxWarp>
            <a:spAutoFit/>
            <a:scene3d>
              <a:camera prst="orthographicFront"/>
              <a:lightRig rig="threePt" dir="t"/>
            </a:scene3d>
            <a:sp3d extrusionH="57150">
              <a:bevelT w="82550" h="38100" prst="coolSlant"/>
            </a:sp3d>
          </a:bodyPr>
          <a:lstStyle/>
          <a:p>
            <a:r>
              <a:rPr lang="pl-PL" sz="5400" dirty="0" smtClean="0">
                <a:solidFill>
                  <a:srgbClr val="7030A0"/>
                </a:solidFill>
              </a:rPr>
              <a:t>POWSTANIE  ZAKONU</a:t>
            </a:r>
            <a:endParaRPr lang="pl-PL" sz="5400" dirty="0">
              <a:solidFill>
                <a:srgbClr val="7030A0"/>
              </a:solidFill>
            </a:endParaRPr>
          </a:p>
        </p:txBody>
      </p:sp>
      <p:pic>
        <p:nvPicPr>
          <p:cNvPr id="2" name="Picture 2"/>
          <p:cNvPicPr>
            <a:picLocks noChangeAspect="1" noChangeArrowheads="1"/>
          </p:cNvPicPr>
          <p:nvPr/>
        </p:nvPicPr>
        <p:blipFill>
          <a:blip r:embed="rId2" cstate="print"/>
          <a:srcRect/>
          <a:stretch>
            <a:fillRect/>
          </a:stretch>
        </p:blipFill>
        <p:spPr bwMode="auto">
          <a:xfrm>
            <a:off x="5508104" y="1484784"/>
            <a:ext cx="2857500" cy="4286250"/>
          </a:xfrm>
          <a:prstGeom prst="rect">
            <a:avLst/>
          </a:prstGeom>
          <a:noFill/>
          <a:ln w="9525">
            <a:noFill/>
            <a:miter lim="800000"/>
            <a:headEnd/>
            <a:tailEnd/>
          </a:ln>
        </p:spPr>
      </p:pic>
      <p:sp>
        <p:nvSpPr>
          <p:cNvPr id="6" name="pole tekstowe 5"/>
          <p:cNvSpPr txBox="1"/>
          <p:nvPr/>
        </p:nvSpPr>
        <p:spPr>
          <a:xfrm>
            <a:off x="1547664" y="3068960"/>
            <a:ext cx="6192688" cy="1446550"/>
          </a:xfrm>
          <a:prstGeom prst="rect">
            <a:avLst/>
          </a:prstGeom>
          <a:solidFill>
            <a:srgbClr val="CC99FF"/>
          </a:solidFill>
        </p:spPr>
        <p:txBody>
          <a:bodyPr wrap="square" rtlCol="0">
            <a:spAutoFit/>
          </a:bodyPr>
          <a:lstStyle/>
          <a:p>
            <a:pPr algn="ctr"/>
            <a:r>
              <a:rPr lang="pl-PL" sz="4400" dirty="0" smtClean="0"/>
              <a:t>Zakon krzyżacki istnieje do dziś!</a:t>
            </a:r>
            <a:endParaRPr lang="pl-PL" sz="4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a:ln w="9525"/>
        </p:spPr>
        <p:txBody>
          <a:bodyPr wrap="square" lIns="91440" tIns="45720" rIns="91440" bIns="45720" numCol="1" compatLnSpc="1">
            <a:prstTxWarp prst="textNoShape">
              <a:avLst/>
            </a:prstTxWarp>
            <a:normAutofit/>
          </a:bodyPr>
          <a:lstStyle/>
          <a:p>
            <a:pPr algn="ctr"/>
            <a:r>
              <a:rPr lang="pl-PL" sz="6600" dirty="0" smtClean="0">
                <a:ln>
                  <a:noFill/>
                </a:ln>
                <a:solidFill>
                  <a:schemeClr val="accent3">
                    <a:lumMod val="60000"/>
                    <a:lumOff val="40000"/>
                  </a:schemeClr>
                </a:solidFill>
                <a:effectLst/>
                <a:latin typeface="Herman" pitchFamily="2" charset="-18"/>
              </a:rPr>
              <a:t>NAZWA   ZAKONU</a:t>
            </a:r>
          </a:p>
        </p:txBody>
      </p:sp>
      <p:sp>
        <p:nvSpPr>
          <p:cNvPr id="41987" name="Rectangle 3"/>
          <p:cNvSpPr>
            <a:spLocks noGrp="1"/>
          </p:cNvSpPr>
          <p:nvPr>
            <p:ph type="body" idx="1"/>
          </p:nvPr>
        </p:nvSpPr>
        <p:spPr>
          <a:xfrm>
            <a:off x="323528" y="1447800"/>
            <a:ext cx="4536504" cy="4678363"/>
          </a:xfrm>
        </p:spPr>
        <p:txBody>
          <a:bodyPr/>
          <a:lstStyle/>
          <a:p>
            <a:r>
              <a:rPr lang="pl-PL" sz="1800" dirty="0" smtClean="0"/>
              <a:t>Nazwa  Krzyżacy to tylko uproszczenie    i skrót, który kojarzy się wszystkim          z krzyżem  chrześcijańskim i krzyżami  na płaszczach zakonników.  </a:t>
            </a:r>
          </a:p>
          <a:p>
            <a:r>
              <a:rPr lang="pl-PL" sz="1800" dirty="0" smtClean="0"/>
              <a:t>Początkowo zakonnicy  urzędowali  przy szpitalu w domu niemieckim w Jerozolimie. Byli zakonem chrześcijańskim pod wezwaniem  najświętszej Marii Panny. Stąd pełna nazwa: „Zakon Szpitala Najświętszej Marii Panny Domu Niemieckiego w Jerozolimie”. </a:t>
            </a:r>
          </a:p>
          <a:p>
            <a:r>
              <a:rPr lang="pl-PL" sz="1800" dirty="0" smtClean="0"/>
              <a:t>Zakon Krzyżacki miał na celu opiekować  się wszystkimi chorymi i rannymi Niemcami.  Chcieli aby wszyscy ludzie ich narodowości mieli równe szanse na bycie zdrowym.</a:t>
            </a:r>
          </a:p>
        </p:txBody>
      </p:sp>
      <p:pic>
        <p:nvPicPr>
          <p:cNvPr id="2050" name="Picture 2"/>
          <p:cNvPicPr>
            <a:picLocks noChangeAspect="1" noChangeArrowheads="1"/>
          </p:cNvPicPr>
          <p:nvPr/>
        </p:nvPicPr>
        <p:blipFill>
          <a:blip r:embed="rId2" cstate="print"/>
          <a:srcRect/>
          <a:stretch>
            <a:fillRect/>
          </a:stretch>
        </p:blipFill>
        <p:spPr bwMode="auto">
          <a:xfrm>
            <a:off x="4788024" y="1412776"/>
            <a:ext cx="3933825" cy="27051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04048" y="4293096"/>
            <a:ext cx="3456384" cy="208823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1556792"/>
            <a:ext cx="4608512" cy="4572000"/>
          </a:xfrm>
        </p:spPr>
        <p:txBody>
          <a:bodyPr>
            <a:normAutofit/>
          </a:bodyPr>
          <a:lstStyle/>
          <a:p>
            <a:pPr>
              <a:buNone/>
            </a:pPr>
            <a:r>
              <a:rPr lang="pl-PL" sz="1200" dirty="0" smtClean="0"/>
              <a:t>Najważniejsze  wydarzenia z dziejów Zakonu Krzyżackiego:</a:t>
            </a:r>
          </a:p>
          <a:p>
            <a:r>
              <a:rPr lang="pl-PL" sz="1200" dirty="0" smtClean="0"/>
              <a:t>1212r.- Król Armenii daruje Krzyżakom twierdzę  Amudain.</a:t>
            </a:r>
          </a:p>
          <a:p>
            <a:r>
              <a:rPr lang="pl-PL" sz="1200" dirty="0" smtClean="0"/>
              <a:t>1212r.- Król Węgier  Andrzej II nadaje Zakonowi Najświętszej  Marii Panny ziemię Brosa, obejmującą 12 tys. km2 .</a:t>
            </a:r>
          </a:p>
          <a:p>
            <a:r>
              <a:rPr lang="pl-PL" sz="1200" dirty="0" smtClean="0"/>
              <a:t>1225.r- Zakon Krzyżacki zostaje wygnany z Węgier.</a:t>
            </a:r>
          </a:p>
          <a:p>
            <a:r>
              <a:rPr lang="pl-PL" sz="1200" dirty="0" smtClean="0"/>
              <a:t>1226r.- Książę polski, Konrad Mazowiecki  sprowadza Krzyżaków do Polski.</a:t>
            </a:r>
          </a:p>
          <a:p>
            <a:r>
              <a:rPr lang="pl-PL" sz="1200" dirty="0" smtClean="0"/>
              <a:t>1242r.- Polski książę Świętopełk  wypowiada Krzyżakom wojnę.</a:t>
            </a:r>
          </a:p>
          <a:p>
            <a:r>
              <a:rPr lang="pl-PL" sz="1200" dirty="0" smtClean="0"/>
              <a:t>1260r.- Wybucha trzynastoletnie, II powstanie Prusów .</a:t>
            </a:r>
          </a:p>
          <a:p>
            <a:r>
              <a:rPr lang="pl-PL" sz="1200" dirty="0" smtClean="0"/>
              <a:t>1308r.- Krzyżacy własnymi siłami zajmują bezprawnie Pomorze Gdańskie.</a:t>
            </a:r>
          </a:p>
          <a:p>
            <a:r>
              <a:rPr lang="pl-PL" sz="1200" dirty="0" smtClean="0"/>
              <a:t>1327r.- Zakon atakuje Kujawy oraz Wielkopolskę przeprowadzając wiele łupieżczych najazdów.</a:t>
            </a:r>
          </a:p>
          <a:p>
            <a:r>
              <a:rPr lang="pl-PL" sz="1200" dirty="0" smtClean="0"/>
              <a:t>1331r.- Toczy się nie rozstrzygnięta bitwa pod Płowcami.</a:t>
            </a:r>
          </a:p>
          <a:p>
            <a:r>
              <a:rPr lang="pl-PL" sz="1200" dirty="0" smtClean="0"/>
              <a:t>1351 – 1382- Złote lata zakonu; panuje wielki mistrz</a:t>
            </a:r>
            <a:r>
              <a:rPr lang="pl-PL" sz="1200" dirty="0" smtClean="0">
                <a:hlinkClick r:id="rId2" tooltip="Wieinrich de Kniprode (strona nie istnieje)"/>
              </a:rPr>
              <a:t> </a:t>
            </a:r>
            <a:r>
              <a:rPr lang="pl-PL" sz="1200" dirty="0" smtClean="0"/>
              <a:t>Weinricha de Kniprode</a:t>
            </a:r>
          </a:p>
          <a:p>
            <a:r>
              <a:rPr lang="pl-PL" sz="1200" dirty="0" smtClean="0"/>
              <a:t>1410r.- Bitwa pod Grunwaldem.</a:t>
            </a:r>
          </a:p>
          <a:p>
            <a:r>
              <a:rPr lang="pl-PL" sz="1200" dirty="0" smtClean="0"/>
              <a:t>6 luty 1454r.-  Wybuch wewnątrz państwa zakonnego powstanie mieszczan, zwane wojną trzynastoletnią.</a:t>
            </a:r>
          </a:p>
          <a:p>
            <a:endParaRPr lang="pl-PL" sz="1200" dirty="0" smtClean="0"/>
          </a:p>
        </p:txBody>
      </p:sp>
      <p:sp>
        <p:nvSpPr>
          <p:cNvPr id="3" name="Tytuł 2"/>
          <p:cNvSpPr>
            <a:spLocks noGrp="1"/>
          </p:cNvSpPr>
          <p:nvPr>
            <p:ph type="title"/>
          </p:nvPr>
        </p:nvSpPr>
        <p:spPr/>
        <p:txBody>
          <a:bodyPr>
            <a:normAutofit fontScale="90000"/>
          </a:bodyPr>
          <a:lstStyle/>
          <a:p>
            <a:pPr algn="ctr"/>
            <a:r>
              <a:rPr lang="pl-PL" sz="6600" dirty="0" smtClean="0">
                <a:solidFill>
                  <a:srgbClr val="92D050"/>
                </a:solidFill>
                <a:latin typeface="Casmira" pitchFamily="2" charset="-18"/>
              </a:rPr>
              <a:t>TROCHĘ  NA  TEMAT  HISTORII</a:t>
            </a:r>
            <a:endParaRPr lang="pl-PL" sz="6600" dirty="0">
              <a:solidFill>
                <a:srgbClr val="92D050"/>
              </a:solidFill>
              <a:latin typeface="Casmira" pitchFamily="2" charset="-18"/>
            </a:endParaRPr>
          </a:p>
        </p:txBody>
      </p:sp>
      <p:pic>
        <p:nvPicPr>
          <p:cNvPr id="1028" name="Picture 4"/>
          <p:cNvPicPr>
            <a:picLocks noChangeAspect="1" noChangeArrowheads="1"/>
          </p:cNvPicPr>
          <p:nvPr/>
        </p:nvPicPr>
        <p:blipFill>
          <a:blip r:embed="rId3" cstate="print"/>
          <a:srcRect/>
          <a:stretch>
            <a:fillRect/>
          </a:stretch>
        </p:blipFill>
        <p:spPr bwMode="auto">
          <a:xfrm>
            <a:off x="4932040" y="1628800"/>
            <a:ext cx="3562069" cy="430946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691680" y="620688"/>
            <a:ext cx="6379988" cy="598440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691680" y="548680"/>
            <a:ext cx="6408712" cy="6033306"/>
          </a:xfrm>
          <a:prstGeom prst="rect">
            <a:avLst/>
          </a:prstGeom>
          <a:noFill/>
          <a:ln w="9525">
            <a:noFill/>
            <a:miter lim="800000"/>
            <a:headEnd/>
            <a:tailEnd/>
          </a:ln>
        </p:spPr>
      </p:pic>
      <p:sp>
        <p:nvSpPr>
          <p:cNvPr id="8" name="pole tekstowe 7"/>
          <p:cNvSpPr txBox="1"/>
          <p:nvPr/>
        </p:nvSpPr>
        <p:spPr>
          <a:xfrm>
            <a:off x="1043608" y="1412776"/>
            <a:ext cx="7056784" cy="1077218"/>
          </a:xfrm>
          <a:prstGeom prst="rect">
            <a:avLst/>
          </a:prstGeom>
          <a:solidFill>
            <a:srgbClr val="7030A0"/>
          </a:solidFill>
        </p:spPr>
        <p:txBody>
          <a:bodyPr wrap="square" rtlCol="0">
            <a:spAutoFit/>
          </a:bodyPr>
          <a:lstStyle/>
          <a:p>
            <a:pPr algn="ctr"/>
            <a:r>
              <a:rPr lang="pl-PL" sz="3200" dirty="0" smtClean="0"/>
              <a:t>Krzyżaków w Prusach nigdy nie było wielu. Najwięcej około 950. </a:t>
            </a:r>
            <a:endParaRPr lang="pl-PL" sz="3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Bottom)">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lide(fromBottom)">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lide(fromBottom)">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lide(fromBottom)">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slide(fromBottom)">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slide(fromBottom)">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slide(fromBottom)">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slide(fromBottom)">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slide(fromBottom)">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slide(fromBottom)">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slide(fromBottom)">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27"/>
                                        </p:tgtEl>
                                        <p:attrNameLst>
                                          <p:attrName>style.visibility</p:attrName>
                                        </p:attrNameLst>
                                      </p:cBhvr>
                                      <p:to>
                                        <p:strVal val="visible"/>
                                      </p:to>
                                    </p:set>
                                    <p:anim calcmode="lin" valueType="num">
                                      <p:cBhvr additive="base">
                                        <p:cTn id="67" dur="500" fill="hold"/>
                                        <p:tgtEl>
                                          <p:spTgt spid="1027"/>
                                        </p:tgtEl>
                                        <p:attrNameLst>
                                          <p:attrName>ppt_x</p:attrName>
                                        </p:attrNameLst>
                                      </p:cBhvr>
                                      <p:tavLst>
                                        <p:tav tm="0">
                                          <p:val>
                                            <p:strVal val="#ppt_x"/>
                                          </p:val>
                                        </p:tav>
                                        <p:tav tm="100000">
                                          <p:val>
                                            <p:strVal val="#ppt_x"/>
                                          </p:val>
                                        </p:tav>
                                      </p:tavLst>
                                    </p:anim>
                                    <p:anim calcmode="lin" valueType="num">
                                      <p:cBhvr additive="base">
                                        <p:cTn id="6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26"/>
                                        </p:tgtEl>
                                        <p:attrNameLst>
                                          <p:attrName>style.visibility</p:attrName>
                                        </p:attrNameLst>
                                      </p:cBhvr>
                                      <p:to>
                                        <p:strVal val="visible"/>
                                      </p:to>
                                    </p:set>
                                    <p:anim calcmode="lin" valueType="num">
                                      <p:cBhvr additive="base">
                                        <p:cTn id="73" dur="500" fill="hold"/>
                                        <p:tgtEl>
                                          <p:spTgt spid="1026"/>
                                        </p:tgtEl>
                                        <p:attrNameLst>
                                          <p:attrName>ppt_x</p:attrName>
                                        </p:attrNameLst>
                                      </p:cBhvr>
                                      <p:tavLst>
                                        <p:tav tm="0">
                                          <p:val>
                                            <p:strVal val="#ppt_x"/>
                                          </p:val>
                                        </p:tav>
                                        <p:tav tm="100000">
                                          <p:val>
                                            <p:strVal val="#ppt_x"/>
                                          </p:val>
                                        </p:tav>
                                      </p:tavLst>
                                    </p:anim>
                                    <p:anim calcmode="lin" valueType="num">
                                      <p:cBhvr additive="base">
                                        <p:cTn id="7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0"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edge">
                                      <p:cBhvr>
                                        <p:cTn id="7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4114800" cy="4572000"/>
          </a:xfrm>
        </p:spPr>
        <p:txBody>
          <a:bodyPr/>
          <a:lstStyle/>
          <a:p>
            <a:r>
              <a:rPr lang="pl-PL" sz="1600" dirty="0" smtClean="0"/>
              <a:t>Zawsze na czele Zakonu Krzyżackiego  stał </a:t>
            </a:r>
            <a:r>
              <a:rPr lang="pl-PL" sz="1600" b="1" dirty="0" smtClean="0">
                <a:effectLst>
                  <a:outerShdw blurRad="38100" dist="38100" dir="2700000" algn="tl">
                    <a:srgbClr val="000000">
                      <a:alpha val="43137"/>
                    </a:srgbClr>
                  </a:outerShdw>
                </a:effectLst>
              </a:rPr>
              <a:t>Wielki Mistrz. </a:t>
            </a:r>
            <a:r>
              <a:rPr lang="pl-PL" sz="1600" dirty="0" smtClean="0"/>
              <a:t>Był on wybierany na okres  dożywotni przez kapitułę generalną. Miał władzę prawie absolutną; tylko w sprawie rozpoczęcia wojny, podpisywania układów itp. musiał on uzyskiwać zgodę kapituły. Ogólnie mistrzów  w dziejach zakonu było 37.</a:t>
            </a:r>
          </a:p>
          <a:p>
            <a:r>
              <a:rPr lang="pl-PL" sz="1600" dirty="0" smtClean="0"/>
              <a:t>Jednym z ważniejszych mistrzów Krzyżaków </a:t>
            </a:r>
            <a:r>
              <a:rPr lang="pl-PL" sz="1600" u="sng" dirty="0" smtClean="0"/>
              <a:t>był czwarty z kolei </a:t>
            </a:r>
            <a:r>
              <a:rPr lang="pl-PL" sz="1600" b="1" dirty="0" smtClean="0">
                <a:effectLst>
                  <a:outerShdw blurRad="38100" dist="38100" dir="2700000" algn="tl">
                    <a:srgbClr val="000000">
                      <a:alpha val="43137"/>
                    </a:srgbClr>
                  </a:outerShdw>
                </a:effectLst>
              </a:rPr>
              <a:t>Hermann von Salza</a:t>
            </a:r>
            <a:r>
              <a:rPr lang="pl-PL" sz="1600" dirty="0" smtClean="0"/>
              <a:t>. Zapobiegł on regresowi, który powstał po śmierci Henryka VI i sprawił, że zakon stał się potęgą ekonomiczną i polityczną, znacznie wyprzedzając wpływami joannitów i templariuszy. Osiedlił się on wraz z zakonem w Siedmiogrodzie i dostał ziemię Borsa. Rządził on 30 lat .</a:t>
            </a:r>
          </a:p>
          <a:p>
            <a:pPr>
              <a:buNone/>
            </a:pPr>
            <a:r>
              <a:rPr lang="pl-PL" sz="1600" dirty="0" smtClean="0"/>
              <a:t> </a:t>
            </a:r>
          </a:p>
          <a:p>
            <a:endParaRPr lang="pl-PL" sz="1800" dirty="0"/>
          </a:p>
        </p:txBody>
      </p:sp>
      <p:sp>
        <p:nvSpPr>
          <p:cNvPr id="3" name="Tytuł 2"/>
          <p:cNvSpPr>
            <a:spLocks noGrp="1"/>
          </p:cNvSpPr>
          <p:nvPr>
            <p:ph type="title"/>
          </p:nvPr>
        </p:nvSpPr>
        <p:spPr/>
        <p:txBody>
          <a:bodyPr>
            <a:normAutofit/>
          </a:bodyPr>
          <a:lstStyle/>
          <a:p>
            <a:pPr algn="ctr"/>
            <a:r>
              <a:rPr lang="pl-PL" sz="5400" dirty="0" smtClean="0">
                <a:solidFill>
                  <a:schemeClr val="accent3">
                    <a:lumMod val="60000"/>
                    <a:lumOff val="40000"/>
                  </a:schemeClr>
                </a:solidFill>
                <a:latin typeface="Castellar" pitchFamily="18" charset="0"/>
              </a:rPr>
              <a:t>Wielcy mistrzowie</a:t>
            </a:r>
            <a:endParaRPr lang="pl-PL" sz="5400" dirty="0">
              <a:solidFill>
                <a:schemeClr val="accent3">
                  <a:lumMod val="60000"/>
                  <a:lumOff val="40000"/>
                </a:schemeClr>
              </a:solidFill>
              <a:latin typeface="Castellar"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4932040" y="1556792"/>
            <a:ext cx="3393496" cy="4534769"/>
          </a:xfrm>
          <a:prstGeom prst="rect">
            <a:avLst/>
          </a:prstGeom>
          <a:noFill/>
          <a:ln w="9525">
            <a:noFill/>
            <a:miter lim="800000"/>
            <a:headEnd/>
            <a:tailEnd/>
          </a:ln>
        </p:spPr>
      </p:pic>
      <p:pic>
        <p:nvPicPr>
          <p:cNvPr id="3075" name="Picture 3" descr="C:\Documents and Settings\Julisia\Local Settings\Temporary Internet Files\Content.IE5\CXJJ5NSV\MC900237940[1].wmf"/>
          <p:cNvPicPr>
            <a:picLocks noChangeAspect="1" noChangeArrowheads="1"/>
          </p:cNvPicPr>
          <p:nvPr/>
        </p:nvPicPr>
        <p:blipFill>
          <a:blip r:embed="rId3" cstate="print"/>
          <a:srcRect/>
          <a:stretch>
            <a:fillRect/>
          </a:stretch>
        </p:blipFill>
        <p:spPr bwMode="auto">
          <a:xfrm>
            <a:off x="7956376" y="1268760"/>
            <a:ext cx="809648" cy="572346"/>
          </a:xfrm>
          <a:prstGeom prst="rect">
            <a:avLst/>
          </a:prstGeom>
          <a:noFill/>
        </p:spPr>
      </p:pic>
      <p:pic>
        <p:nvPicPr>
          <p:cNvPr id="3076" name="Picture 4" descr="C:\Documents and Settings\Julisia\Local Settings\Temporary Internet Files\Content.IE5\4614BYBF\MC900432659[1].png"/>
          <p:cNvPicPr>
            <a:picLocks noChangeAspect="1" noChangeArrowheads="1"/>
          </p:cNvPicPr>
          <p:nvPr/>
        </p:nvPicPr>
        <p:blipFill>
          <a:blip r:embed="rId4" cstate="print"/>
          <a:srcRect/>
          <a:stretch>
            <a:fillRect/>
          </a:stretch>
        </p:blipFill>
        <p:spPr bwMode="auto">
          <a:xfrm>
            <a:off x="4499992" y="5373216"/>
            <a:ext cx="1142857" cy="1142857"/>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2051720" y="1484784"/>
            <a:ext cx="5303094" cy="4706888"/>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051720" y="1340768"/>
            <a:ext cx="5248275" cy="5038725"/>
          </a:xfrm>
          <a:prstGeom prst="rect">
            <a:avLst/>
          </a:prstGeom>
          <a:noFill/>
          <a:ln w="9525">
            <a:noFill/>
            <a:miter lim="800000"/>
            <a:headEnd/>
            <a:tailEnd/>
          </a:ln>
        </p:spPr>
      </p:pic>
      <p:sp>
        <p:nvSpPr>
          <p:cNvPr id="9" name="pole tekstowe 8"/>
          <p:cNvSpPr txBox="1"/>
          <p:nvPr/>
        </p:nvSpPr>
        <p:spPr>
          <a:xfrm>
            <a:off x="1907704" y="2996952"/>
            <a:ext cx="5544616" cy="1446550"/>
          </a:xfrm>
          <a:prstGeom prst="rect">
            <a:avLst/>
          </a:prstGeom>
          <a:solidFill>
            <a:schemeClr val="accent3">
              <a:lumMod val="60000"/>
              <a:lumOff val="40000"/>
            </a:schemeClr>
          </a:solidFill>
        </p:spPr>
        <p:txBody>
          <a:bodyPr wrap="square" rtlCol="0">
            <a:spAutoFit/>
          </a:bodyPr>
          <a:lstStyle/>
          <a:p>
            <a:pPr algn="ctr"/>
            <a:r>
              <a:rPr lang="pl-PL" sz="4400" dirty="0" smtClean="0">
                <a:solidFill>
                  <a:schemeClr val="bg1">
                    <a:lumMod val="85000"/>
                    <a:lumOff val="15000"/>
                  </a:schemeClr>
                </a:solidFill>
              </a:rPr>
              <a:t>Hermann von Salza żył aż 60 lat!</a:t>
            </a:r>
            <a:endParaRPr lang="pl-PL" sz="4400" dirty="0">
              <a:solidFill>
                <a:schemeClr val="bg1">
                  <a:lumMod val="85000"/>
                  <a:lumOff val="15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slide(fromBottom)">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2769096"/>
          </a:xfrm>
        </p:spPr>
        <p:txBody>
          <a:bodyPr/>
          <a:lstStyle/>
          <a:p>
            <a:pPr>
              <a:buFont typeface="Wingdings" pitchFamily="2" charset="2"/>
              <a:buChar char="v"/>
            </a:pPr>
            <a:r>
              <a:rPr lang="pl-PL" sz="1400" dirty="0" smtClean="0"/>
              <a:t>W  zakonie  istniał podział członków  na trzy podstawowe grupy – rycerzy, kapelanów i braci służebnych. Ten podział Krzyżacy przyjęli od templariuszy i joannitów.  Jeszcze jedną taką grupę  stanowili pół bracia, słudzy i  dobrodzieje zakonu. Do zakonu przyjmowano także siostry i pół siostry, aby zajmowały się chorymi w krzyżackich szpitalach.</a:t>
            </a:r>
          </a:p>
          <a:p>
            <a:pPr>
              <a:buFont typeface="Wingdings" pitchFamily="2" charset="2"/>
              <a:buChar char="v"/>
            </a:pPr>
            <a:r>
              <a:rPr lang="pl-PL" sz="1400" dirty="0" smtClean="0"/>
              <a:t>Reguły zakonne przewidywały dwa lub trzy posiłki  dziennie. Zasiadali do nich bracia zakonni wspólnie w klasztornej jadalni. W południe i wieczorem można było się najeść do syta. Obiad składał się z dwóch dań. Trzy razy w tygodniu jedzono mięso. W ciągu roku dni postnych było 120. </a:t>
            </a:r>
          </a:p>
          <a:p>
            <a:pPr>
              <a:buFont typeface="Wingdings" pitchFamily="2" charset="2"/>
              <a:buChar char="v"/>
            </a:pPr>
            <a:r>
              <a:rPr lang="pl-PL" sz="1400" dirty="0" smtClean="0"/>
              <a:t>Do zakonu mogły być przyjęte tylko osoby pochodzenia niemieckiego, których językiem macierzystym był niemiecki. Przy przyjmowaniu nowych członków do zakonu, zwracano bardziej uwagę na ich narodowość niż na umiejętności. Uważano zapewne, że dyscyplina, duch religijny zakonu i kontrola zmieni ludzi. Przyjmowali oni zbrodniarzy, ludzi, którzy palili kościoły, mordowały itp. ponieważ kapłani krzyżaccy mogli rozgrzeszać takie osoby.   </a:t>
            </a:r>
          </a:p>
          <a:p>
            <a:pPr>
              <a:buFont typeface="Wingdings" pitchFamily="2" charset="2"/>
              <a:buChar char="v"/>
            </a:pPr>
            <a:endParaRPr lang="pl-PL" sz="1600" dirty="0"/>
          </a:p>
        </p:txBody>
      </p:sp>
      <p:sp>
        <p:nvSpPr>
          <p:cNvPr id="3" name="Tytuł 2"/>
          <p:cNvSpPr>
            <a:spLocks noGrp="1"/>
          </p:cNvSpPr>
          <p:nvPr>
            <p:ph type="title"/>
          </p:nvPr>
        </p:nvSpPr>
        <p:spPr/>
        <p:txBody>
          <a:bodyPr>
            <a:normAutofit/>
          </a:bodyPr>
          <a:lstStyle/>
          <a:p>
            <a:pPr algn="ctr"/>
            <a:r>
              <a:rPr lang="pl-PL" sz="4400" dirty="0" smtClean="0">
                <a:solidFill>
                  <a:srgbClr val="CC99FF"/>
                </a:solidFill>
                <a:latin typeface="Kristen ITC" pitchFamily="66" charset="0"/>
              </a:rPr>
              <a:t>TRADYCJE  I  ZWYCZAJE</a:t>
            </a:r>
            <a:endParaRPr lang="pl-PL" sz="4400" dirty="0">
              <a:solidFill>
                <a:srgbClr val="CC99FF"/>
              </a:solidFill>
              <a:latin typeface="Kristen ITC" pitchFamily="66" charset="0"/>
            </a:endParaRPr>
          </a:p>
        </p:txBody>
      </p:sp>
      <p:pic>
        <p:nvPicPr>
          <p:cNvPr id="2051" name="Picture 3"/>
          <p:cNvPicPr>
            <a:picLocks noChangeAspect="1" noChangeArrowheads="1"/>
          </p:cNvPicPr>
          <p:nvPr/>
        </p:nvPicPr>
        <p:blipFill>
          <a:blip r:embed="rId3" cstate="print"/>
          <a:srcRect/>
          <a:stretch>
            <a:fillRect/>
          </a:stretch>
        </p:blipFill>
        <p:spPr bwMode="auto">
          <a:xfrm>
            <a:off x="755576" y="4509120"/>
            <a:ext cx="1428750" cy="2143125"/>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3635896" y="4509120"/>
            <a:ext cx="1584176" cy="2085293"/>
          </a:xfrm>
          <a:prstGeom prst="rect">
            <a:avLst/>
          </a:prstGeom>
          <a:noFill/>
          <a:ln w="9525">
            <a:noFill/>
            <a:miter lim="800000"/>
            <a:headEnd/>
            <a:tailEnd/>
          </a:ln>
        </p:spPr>
      </p:pic>
      <p:pic>
        <p:nvPicPr>
          <p:cNvPr id="2055" name="Picture 7" descr="C:\Documents and Settings\Julisia\Local Settings\Temporary Internet Files\Content.IE5\CXJJ5NSV\MC900432531[1].png"/>
          <p:cNvPicPr>
            <a:picLocks noChangeAspect="1" noChangeArrowheads="1"/>
          </p:cNvPicPr>
          <p:nvPr/>
        </p:nvPicPr>
        <p:blipFill>
          <a:blip r:embed="rId5" cstate="print"/>
          <a:srcRect/>
          <a:stretch>
            <a:fillRect/>
          </a:stretch>
        </p:blipFill>
        <p:spPr bwMode="auto">
          <a:xfrm>
            <a:off x="2483768" y="4941168"/>
            <a:ext cx="926833" cy="926833"/>
          </a:xfrm>
          <a:prstGeom prst="rect">
            <a:avLst/>
          </a:prstGeom>
          <a:noFill/>
        </p:spPr>
      </p:pic>
      <p:pic>
        <p:nvPicPr>
          <p:cNvPr id="2056" name="Picture 8"/>
          <p:cNvPicPr>
            <a:picLocks noChangeAspect="1" noChangeArrowheads="1"/>
          </p:cNvPicPr>
          <p:nvPr/>
        </p:nvPicPr>
        <p:blipFill>
          <a:blip r:embed="rId6" cstate="print"/>
          <a:srcRect/>
          <a:stretch>
            <a:fillRect/>
          </a:stretch>
        </p:blipFill>
        <p:spPr bwMode="auto">
          <a:xfrm>
            <a:off x="5652120" y="5445224"/>
            <a:ext cx="1181100" cy="381000"/>
          </a:xfrm>
          <a:prstGeom prst="rect">
            <a:avLst/>
          </a:prstGeom>
          <a:noFill/>
          <a:ln w="9525">
            <a:noFill/>
            <a:miter lim="800000"/>
            <a:headEnd/>
            <a:tailEnd/>
          </a:ln>
        </p:spPr>
      </p:pic>
      <p:pic>
        <p:nvPicPr>
          <p:cNvPr id="2057" name="Picture 9"/>
          <p:cNvPicPr>
            <a:picLocks noChangeAspect="1" noChangeArrowheads="1"/>
          </p:cNvPicPr>
          <p:nvPr/>
        </p:nvPicPr>
        <p:blipFill>
          <a:blip r:embed="rId6" cstate="print"/>
          <a:srcRect/>
          <a:stretch>
            <a:fillRect/>
          </a:stretch>
        </p:blipFill>
        <p:spPr bwMode="auto">
          <a:xfrm>
            <a:off x="5652120" y="4941168"/>
            <a:ext cx="1181100" cy="381000"/>
          </a:xfrm>
          <a:prstGeom prst="rect">
            <a:avLst/>
          </a:prstGeom>
          <a:noFill/>
          <a:ln w="9525">
            <a:noFill/>
            <a:miter lim="800000"/>
            <a:headEnd/>
            <a:tailEnd/>
          </a:ln>
        </p:spPr>
      </p:pic>
      <p:sp>
        <p:nvSpPr>
          <p:cNvPr id="12" name="pole tekstowe 11"/>
          <p:cNvSpPr txBox="1"/>
          <p:nvPr/>
        </p:nvSpPr>
        <p:spPr>
          <a:xfrm rot="1796724">
            <a:off x="7020272" y="4725144"/>
            <a:ext cx="1800200" cy="1200329"/>
          </a:xfrm>
          <a:prstGeom prst="rect">
            <a:avLst/>
          </a:prstGeom>
          <a:noFill/>
        </p:spPr>
        <p:txBody>
          <a:bodyPr wrap="square" rtlCol="0">
            <a:spAutoFit/>
          </a:bodyPr>
          <a:lstStyle/>
          <a:p>
            <a:pPr algn="ctr"/>
            <a:r>
              <a:rPr lang="pl-PL" sz="3600" b="1" dirty="0" smtClean="0">
                <a:solidFill>
                  <a:schemeClr val="bg2">
                    <a:lumMod val="50000"/>
                  </a:schemeClr>
                </a:solidFill>
                <a:effectLst>
                  <a:outerShdw blurRad="38100" dist="38100" dir="2700000" algn="tl">
                    <a:srgbClr val="000000">
                      <a:alpha val="43137"/>
                    </a:srgbClr>
                  </a:outerShdw>
                </a:effectLst>
                <a:latin typeface="Alibi" pitchFamily="2" charset="-18"/>
              </a:rPr>
              <a:t>Zakon krzyżacki</a:t>
            </a:r>
            <a:endParaRPr lang="pl-PL" sz="3600" b="1" dirty="0">
              <a:solidFill>
                <a:schemeClr val="bg2">
                  <a:lumMod val="50000"/>
                </a:schemeClr>
              </a:solidFill>
              <a:effectLst>
                <a:outerShdw blurRad="38100" dist="38100" dir="2700000" algn="tl">
                  <a:srgbClr val="000000">
                    <a:alpha val="43137"/>
                  </a:srgbClr>
                </a:outerShdw>
              </a:effectLst>
              <a:latin typeface="Alibi" pitchFamily="2" charset="-18"/>
            </a:endParaRPr>
          </a:p>
        </p:txBody>
      </p:sp>
      <p:sp>
        <p:nvSpPr>
          <p:cNvPr id="13" name="pole tekstowe 12"/>
          <p:cNvSpPr txBox="1"/>
          <p:nvPr/>
        </p:nvSpPr>
        <p:spPr>
          <a:xfrm rot="2752508">
            <a:off x="7164288" y="4221088"/>
            <a:ext cx="360040" cy="830997"/>
          </a:xfrm>
          <a:prstGeom prst="rect">
            <a:avLst/>
          </a:prstGeom>
          <a:noFill/>
        </p:spPr>
        <p:txBody>
          <a:bodyPr wrap="square" rtlCol="0">
            <a:spAutoFit/>
          </a:bodyPr>
          <a:lstStyle/>
          <a:p>
            <a:r>
              <a:rPr lang="pl-PL" sz="4800" dirty="0" smtClean="0"/>
              <a:t>+</a:t>
            </a:r>
            <a:endParaRPr lang="pl-PL" sz="4800" dirty="0"/>
          </a:p>
        </p:txBody>
      </p:sp>
      <p:sp>
        <p:nvSpPr>
          <p:cNvPr id="14" name="pole tekstowe 13"/>
          <p:cNvSpPr txBox="1"/>
          <p:nvPr/>
        </p:nvSpPr>
        <p:spPr>
          <a:xfrm rot="1683057">
            <a:off x="8609716" y="5337055"/>
            <a:ext cx="360040" cy="830997"/>
          </a:xfrm>
          <a:prstGeom prst="rect">
            <a:avLst/>
          </a:prstGeom>
          <a:noFill/>
        </p:spPr>
        <p:txBody>
          <a:bodyPr wrap="square" rtlCol="0">
            <a:spAutoFit/>
          </a:bodyPr>
          <a:lstStyle/>
          <a:p>
            <a:r>
              <a:rPr lang="pl-PL" sz="4800" dirty="0" smtClean="0"/>
              <a:t>+</a:t>
            </a:r>
            <a:endParaRPr lang="pl-PL" sz="4800" dirty="0"/>
          </a:p>
        </p:txBody>
      </p:sp>
      <p:sp>
        <p:nvSpPr>
          <p:cNvPr id="15" name="pole tekstowe 14"/>
          <p:cNvSpPr txBox="1"/>
          <p:nvPr/>
        </p:nvSpPr>
        <p:spPr>
          <a:xfrm rot="21145317">
            <a:off x="7092280" y="5661248"/>
            <a:ext cx="360040" cy="830997"/>
          </a:xfrm>
          <a:prstGeom prst="rect">
            <a:avLst/>
          </a:prstGeom>
          <a:noFill/>
        </p:spPr>
        <p:txBody>
          <a:bodyPr wrap="square" rtlCol="0">
            <a:spAutoFit/>
          </a:bodyPr>
          <a:lstStyle/>
          <a:p>
            <a:r>
              <a:rPr lang="pl-PL" sz="4800" dirty="0" smtClean="0"/>
              <a:t>+</a:t>
            </a:r>
            <a:endParaRPr lang="pl-PL" sz="4800" dirty="0"/>
          </a:p>
        </p:txBody>
      </p:sp>
      <p:sp>
        <p:nvSpPr>
          <p:cNvPr id="18" name="pole tekstowe 17"/>
          <p:cNvSpPr txBox="1"/>
          <p:nvPr/>
        </p:nvSpPr>
        <p:spPr>
          <a:xfrm>
            <a:off x="1979712" y="1628800"/>
            <a:ext cx="5760640" cy="2246769"/>
          </a:xfrm>
          <a:prstGeom prst="rect">
            <a:avLst/>
          </a:prstGeom>
          <a:solidFill>
            <a:schemeClr val="tx2">
              <a:lumMod val="75000"/>
            </a:schemeClr>
          </a:solidFill>
        </p:spPr>
        <p:txBody>
          <a:bodyPr wrap="square" rtlCol="0">
            <a:spAutoFit/>
          </a:bodyPr>
          <a:lstStyle/>
          <a:p>
            <a:r>
              <a:rPr lang="pl-PL" sz="2800" dirty="0" smtClean="0"/>
              <a:t>.</a:t>
            </a:r>
            <a:r>
              <a:rPr lang="pl-PL" sz="2800" dirty="0" smtClean="0">
                <a:solidFill>
                  <a:schemeClr val="bg1">
                    <a:lumMod val="95000"/>
                    <a:lumOff val="5000"/>
                  </a:schemeClr>
                </a:solidFill>
              </a:rPr>
              <a:t> W czasie wojny polsko krzyżackiej w latach 1519-1521 obronę Olsztyna przed Krzyżakami zorganizował i prowadził Mikołaj Kopernik.</a:t>
            </a:r>
            <a:endParaRPr lang="pl-PL" sz="28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trips(downLeft)">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strips(downLeft)">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strips(downLeft)">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strips(downLeft)">
                                      <p:cBhvr>
                                        <p:cTn id="22" dur="500"/>
                                        <p:tgtEl>
                                          <p:spTgt spid="2057"/>
                                        </p:tgtEl>
                                      </p:cBhvr>
                                    </p:animEffect>
                                  </p:childTnLst>
                                </p:cTn>
                              </p:par>
                              <p:par>
                                <p:cTn id="23" presetID="18" presetClass="entr" presetSubtype="12" fill="hold" nodeType="withEffect">
                                  <p:stCondLst>
                                    <p:cond delay="0"/>
                                  </p:stCondLst>
                                  <p:childTnLst>
                                    <p:set>
                                      <p:cBhvr>
                                        <p:cTn id="24" dur="1" fill="hold">
                                          <p:stCondLst>
                                            <p:cond delay="0"/>
                                          </p:stCondLst>
                                        </p:cTn>
                                        <p:tgtEl>
                                          <p:spTgt spid="2056"/>
                                        </p:tgtEl>
                                        <p:attrNameLst>
                                          <p:attrName>style.visibility</p:attrName>
                                        </p:attrNameLst>
                                      </p:cBhvr>
                                      <p:to>
                                        <p:strVal val="visible"/>
                                      </p:to>
                                    </p:set>
                                    <p:animEffect transition="in" filter="strips(downLeft)">
                                      <p:cBhvr>
                                        <p:cTn id="25" dur="500"/>
                                        <p:tgtEl>
                                          <p:spTgt spid="205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edge">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4114800" cy="4572000"/>
          </a:xfrm>
        </p:spPr>
        <p:txBody>
          <a:bodyPr>
            <a:normAutofit fontScale="85000" lnSpcReduction="10000"/>
          </a:bodyPr>
          <a:lstStyle/>
          <a:p>
            <a:pPr>
              <a:buFont typeface="Wingdings" pitchFamily="2" charset="2"/>
              <a:buChar char="v"/>
            </a:pPr>
            <a:r>
              <a:rPr lang="pl-PL" sz="1800" dirty="0" smtClean="0"/>
              <a:t>Krzyżaków do Polski sprowadził  w  1226 książę  Konrad Mazowiecki w celu obrony Mazowsza przed Prusami. Chciał on również podbić pogańskie Prusy.</a:t>
            </a:r>
          </a:p>
          <a:p>
            <a:pPr>
              <a:buFont typeface="Wingdings" pitchFamily="2" charset="2"/>
              <a:buChar char="v"/>
            </a:pPr>
            <a:r>
              <a:rPr lang="pl-PL" sz="1800" dirty="0" smtClean="0"/>
              <a:t>W 1228r. Konrad Mazowiecki podarował Krzyżakom ziemię chełmińską. W 1309r. Krzyżacy zajęli całe Pomorze Gdańskie, przyłączając je do swego Państwa w Prusach. W tym samym czasie przenieśli siedzibę Wielkiego Mistrza z Wenecji do Malborka. Zygfryd von Feuchtwagen tym sposobem objął bezpośrednie  rządy w Prusach. Mimo dużej ilości sprzeciwów Polski i rozpraw przed sądem papieskim oraz akcji zbrojnej Władysława Łokietka Zakon Krzyżacki nie tylko nie zwrócił Pomorza, ale w 1329 roku opanował ziemię dobrzyńską oraz Kujawy. Za czasów Kazimierza Wielkiego Krzyżacy wywozili z ziemi Polskiej zboże, bursztyn, drewno itp.   </a:t>
            </a:r>
          </a:p>
          <a:p>
            <a:pPr>
              <a:buFont typeface="Wingdings" pitchFamily="2" charset="2"/>
              <a:buChar char="v"/>
            </a:pPr>
            <a:endParaRPr lang="pl-PL" sz="1800" dirty="0"/>
          </a:p>
        </p:txBody>
      </p:sp>
      <p:sp>
        <p:nvSpPr>
          <p:cNvPr id="3" name="Tytuł 2"/>
          <p:cNvSpPr>
            <a:spLocks noGrp="1"/>
          </p:cNvSpPr>
          <p:nvPr>
            <p:ph type="title"/>
          </p:nvPr>
        </p:nvSpPr>
        <p:spPr/>
        <p:txBody>
          <a:bodyPr>
            <a:prstTxWarp prst="textCanDown">
              <a:avLst/>
            </a:prstTxWarp>
            <a:normAutofit fontScale="90000"/>
            <a:scene3d>
              <a:camera prst="orthographicFront"/>
              <a:lightRig rig="threePt" dir="t"/>
            </a:scene3d>
            <a:sp3d extrusionH="57150">
              <a:bevelT w="38100" h="38100"/>
            </a:sp3d>
          </a:bodyPr>
          <a:lstStyle/>
          <a:p>
            <a:pPr algn="ctr"/>
            <a:r>
              <a:rPr lang="pl-PL" sz="6600" dirty="0" smtClean="0">
                <a:solidFill>
                  <a:srgbClr val="52FFFF"/>
                </a:solidFill>
                <a:latin typeface="Neolith" pitchFamily="2" charset="-18"/>
              </a:rPr>
              <a:t>KRZYŻACY W POLSCE</a:t>
            </a:r>
            <a:endParaRPr lang="pl-PL" sz="6600" dirty="0">
              <a:solidFill>
                <a:srgbClr val="52FFFF"/>
              </a:solidFill>
              <a:latin typeface="Neolith" pitchFamily="2" charset="-18"/>
            </a:endParaRPr>
          </a:p>
        </p:txBody>
      </p:sp>
      <p:pic>
        <p:nvPicPr>
          <p:cNvPr id="3075" name="Picture 3"/>
          <p:cNvPicPr>
            <a:picLocks noChangeAspect="1" noChangeArrowheads="1"/>
          </p:cNvPicPr>
          <p:nvPr/>
        </p:nvPicPr>
        <p:blipFill>
          <a:blip r:embed="rId2" cstate="print"/>
          <a:srcRect/>
          <a:stretch>
            <a:fillRect/>
          </a:stretch>
        </p:blipFill>
        <p:spPr bwMode="auto">
          <a:xfrm>
            <a:off x="4788024" y="2060848"/>
            <a:ext cx="3919422" cy="3138661"/>
          </a:xfrm>
          <a:prstGeom prst="rect">
            <a:avLst/>
          </a:prstGeom>
          <a:noFill/>
          <a:ln w="9525">
            <a:noFill/>
            <a:miter lim="800000"/>
            <a:headEnd/>
            <a:tailEnd/>
          </a:ln>
        </p:spPr>
      </p:pic>
      <p:pic>
        <p:nvPicPr>
          <p:cNvPr id="3074" name="Picture 2" descr="C:\Documents and Settings\Julisia\Local Settings\Temporary Internet Files\Content.IE5\CXJJ5NSV\MC900129213[1].wmf"/>
          <p:cNvPicPr>
            <a:picLocks noChangeAspect="1" noChangeArrowheads="1"/>
          </p:cNvPicPr>
          <p:nvPr/>
        </p:nvPicPr>
        <p:blipFill>
          <a:blip r:embed="rId3" cstate="print"/>
          <a:srcRect/>
          <a:stretch>
            <a:fillRect/>
          </a:stretch>
        </p:blipFill>
        <p:spPr bwMode="auto">
          <a:xfrm rot="1948501" flipH="1">
            <a:off x="7480760" y="1519570"/>
            <a:ext cx="1225238" cy="999211"/>
          </a:xfrm>
          <a:prstGeom prst="rect">
            <a:avLst/>
          </a:prstGeom>
          <a:noFill/>
        </p:spPr>
      </p:pic>
      <p:sp>
        <p:nvSpPr>
          <p:cNvPr id="9" name="pole tekstowe 8"/>
          <p:cNvSpPr txBox="1"/>
          <p:nvPr/>
        </p:nvSpPr>
        <p:spPr>
          <a:xfrm>
            <a:off x="2051720" y="2060848"/>
            <a:ext cx="5760640" cy="2123658"/>
          </a:xfrm>
          <a:prstGeom prst="rect">
            <a:avLst/>
          </a:prstGeom>
          <a:solidFill>
            <a:srgbClr val="52FFFF"/>
          </a:solidFill>
        </p:spPr>
        <p:txBody>
          <a:bodyPr wrap="square" rtlCol="0">
            <a:spAutoFit/>
          </a:bodyPr>
          <a:lstStyle/>
          <a:p>
            <a:r>
              <a:rPr lang="pl-PL" sz="4400" dirty="0" smtClean="0">
                <a:solidFill>
                  <a:srgbClr val="0070C0"/>
                </a:solidFill>
              </a:rPr>
              <a:t>Po sprowadzeniu Krzyżaków do Polski było ich tylko siedmiu!</a:t>
            </a:r>
            <a:endParaRPr lang="pl-PL" sz="4400" dirty="0">
              <a:solidFill>
                <a:srgbClr val="0070C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4186808" cy="4572000"/>
          </a:xfrm>
        </p:spPr>
        <p:txBody>
          <a:bodyPr>
            <a:noAutofit/>
          </a:bodyPr>
          <a:lstStyle/>
          <a:p>
            <a:r>
              <a:rPr lang="pl-PL" sz="1500" dirty="0" smtClean="0"/>
              <a:t>W Polsce Krzyżacy mieli łącznie 52 zamki, a w całym państwie zakonnym około 200. Pierwszym zamkiem krzyżackim w Polsce był zameczek  Vogelsang (ptasi śpiew).</a:t>
            </a:r>
          </a:p>
          <a:p>
            <a:r>
              <a:rPr lang="pl-PL" sz="1500" dirty="0" smtClean="0"/>
              <a:t>Taki zamek składał się z dwóch obwodów – właściwego zamku i podzamcza. W zamku właściwym znajdowały się pomieszczenia mieszkalne, gospodarcze i magazyny. Natomiast w podzamczu mieściły się stajnie, obory, stodoły, kuźnie i mieszkania dla służby. </a:t>
            </a:r>
          </a:p>
          <a:p>
            <a:r>
              <a:rPr lang="pl-PL" sz="1500" dirty="0" smtClean="0"/>
              <a:t>Inną formą był zamek  w Malborku , główny dom zakonu, siedziba wielkiego mistrza i władz zakonu. Składał się on z podzamcza, czyli dworu gospodarczego, zamku wysokiego, czyli domu izby wyższej oraz zamku średniego gdzie stał pałac wielkiego mistrza z ogromną, gościnną jadalnią klasztorną na 400 osób, pokojami gościnnymi i mieszkaniami służbowymi dostojników zakonu. </a:t>
            </a:r>
          </a:p>
          <a:p>
            <a:pPr>
              <a:buNone/>
            </a:pPr>
            <a:r>
              <a:rPr lang="pl-PL" sz="1500" dirty="0" smtClean="0"/>
              <a:t> </a:t>
            </a:r>
          </a:p>
          <a:p>
            <a:endParaRPr lang="pl-PL" sz="1900" dirty="0"/>
          </a:p>
        </p:txBody>
      </p:sp>
      <p:sp>
        <p:nvSpPr>
          <p:cNvPr id="3" name="Tytuł 2"/>
          <p:cNvSpPr>
            <a:spLocks noGrp="1"/>
          </p:cNvSpPr>
          <p:nvPr>
            <p:ph type="title"/>
          </p:nvPr>
        </p:nvSpPr>
        <p:spPr>
          <a:xfrm>
            <a:off x="611560" y="404664"/>
            <a:ext cx="8229600" cy="1219200"/>
          </a:xfrm>
        </p:spPr>
        <p:txBody>
          <a:bodyPr>
            <a:normAutofit fontScale="90000"/>
            <a:scene3d>
              <a:camera prst="orthographicFront">
                <a:rot lat="2387982" lon="576058" rev="389327"/>
              </a:camera>
              <a:lightRig rig="threePt" dir="t"/>
            </a:scene3d>
            <a:sp3d extrusionH="57150">
              <a:bevelT w="38100" h="38100" prst="relaxedInset"/>
            </a:sp3d>
          </a:bodyPr>
          <a:lstStyle/>
          <a:p>
            <a:pPr algn="ctr"/>
            <a:r>
              <a:rPr lang="pl-PL" sz="7200" dirty="0" smtClean="0">
                <a:ln w="38100">
                  <a:solidFill>
                    <a:srgbClr val="000066">
                      <a:alpha val="25000"/>
                    </a:srgbClr>
                  </a:solidFill>
                  <a:prstDash val="solid"/>
                  <a:round/>
                </a:ln>
                <a:blipFill>
                  <a:blip r:embed="rId2"/>
                  <a:tile tx="0" ty="0" sx="100000" sy="100000" flip="none" algn="tl"/>
                </a:blipFill>
                <a:latin typeface="Alibi" pitchFamily="2" charset="-18"/>
              </a:rPr>
              <a:t>ZAMKI  KRZYŻACKIE</a:t>
            </a:r>
            <a:endParaRPr lang="pl-PL" sz="7200" dirty="0">
              <a:ln w="38100">
                <a:solidFill>
                  <a:srgbClr val="000066">
                    <a:alpha val="25000"/>
                  </a:srgbClr>
                </a:solidFill>
                <a:prstDash val="solid"/>
                <a:round/>
              </a:ln>
              <a:blipFill>
                <a:blip r:embed="rId2"/>
                <a:tile tx="0" ty="0" sx="100000" sy="100000" flip="none" algn="tl"/>
              </a:blipFill>
              <a:latin typeface="Alibi" pitchFamily="2" charset="-18"/>
            </a:endParaRPr>
          </a:p>
        </p:txBody>
      </p:sp>
      <p:pic>
        <p:nvPicPr>
          <p:cNvPr id="4098" name="Picture 2"/>
          <p:cNvPicPr>
            <a:picLocks noChangeAspect="1" noChangeArrowheads="1"/>
          </p:cNvPicPr>
          <p:nvPr/>
        </p:nvPicPr>
        <p:blipFill>
          <a:blip r:embed="rId3" cstate="print"/>
          <a:srcRect/>
          <a:stretch>
            <a:fillRect/>
          </a:stretch>
        </p:blipFill>
        <p:spPr bwMode="auto">
          <a:xfrm>
            <a:off x="4644008" y="1700808"/>
            <a:ext cx="4225652" cy="3169239"/>
          </a:xfrm>
          <a:prstGeom prst="rect">
            <a:avLst/>
          </a:prstGeom>
          <a:noFill/>
          <a:ln w="9525">
            <a:noFill/>
            <a:miter lim="800000"/>
            <a:headEnd/>
            <a:tailEnd/>
          </a:ln>
        </p:spPr>
      </p:pic>
      <p:sp>
        <p:nvSpPr>
          <p:cNvPr id="5" name="pole tekstowe 4"/>
          <p:cNvSpPr txBox="1"/>
          <p:nvPr/>
        </p:nvSpPr>
        <p:spPr>
          <a:xfrm>
            <a:off x="4716016" y="4725144"/>
            <a:ext cx="4176464" cy="769441"/>
          </a:xfrm>
          <a:prstGeom prst="rect">
            <a:avLst/>
          </a:prstGeom>
          <a:noFill/>
        </p:spPr>
        <p:txBody>
          <a:bodyPr wrap="square" rtlCol="0">
            <a:spAutoFit/>
            <a:scene3d>
              <a:camera prst="perspectiveRelaxedModerately"/>
              <a:lightRig rig="threePt" dir="t"/>
            </a:scene3d>
            <a:sp3d extrusionH="57150">
              <a:bevelT w="38100" h="38100" prst="relaxedInset"/>
            </a:sp3d>
          </a:bodyPr>
          <a:lstStyle/>
          <a:p>
            <a:pPr algn="ctr"/>
            <a:r>
              <a:rPr lang="pl-PL" sz="4400" dirty="0" smtClean="0">
                <a:ln>
                  <a:solidFill>
                    <a:srgbClr val="A618D2"/>
                  </a:solidFill>
                </a:ln>
                <a:blipFill>
                  <a:blip r:embed="rId4"/>
                  <a:tile tx="0" ty="0" sx="100000" sy="100000" flip="none" algn="tl"/>
                </a:blipFill>
                <a:latin typeface="Alibi" pitchFamily="2" charset="-18"/>
              </a:rPr>
              <a:t>MALBORK</a:t>
            </a:r>
            <a:endParaRPr lang="pl-PL" sz="4400" dirty="0">
              <a:ln>
                <a:solidFill>
                  <a:srgbClr val="A618D2"/>
                </a:solidFill>
              </a:ln>
              <a:blipFill>
                <a:blip r:embed="rId4"/>
                <a:tile tx="0" ty="0" sx="100000" sy="100000" flip="none" algn="tl"/>
              </a:blipFill>
              <a:latin typeface="Alibi" pitchFamily="2" charset="-18"/>
            </a:endParaRPr>
          </a:p>
        </p:txBody>
      </p:sp>
      <p:pic>
        <p:nvPicPr>
          <p:cNvPr id="4099" name="Picture 3"/>
          <p:cNvPicPr>
            <a:picLocks noChangeAspect="1" noChangeArrowheads="1"/>
          </p:cNvPicPr>
          <p:nvPr/>
        </p:nvPicPr>
        <p:blipFill>
          <a:blip r:embed="rId5" cstate="print"/>
          <a:srcRect/>
          <a:stretch>
            <a:fillRect/>
          </a:stretch>
        </p:blipFill>
        <p:spPr bwMode="auto">
          <a:xfrm>
            <a:off x="3347864" y="1340768"/>
            <a:ext cx="2826419" cy="4467566"/>
          </a:xfrm>
          <a:prstGeom prst="rect">
            <a:avLst/>
          </a:prstGeom>
          <a:noFill/>
          <a:ln w="9525">
            <a:noFill/>
            <a:miter lim="800000"/>
            <a:headEnd/>
            <a:tailEnd/>
          </a:ln>
        </p:spPr>
      </p:pic>
      <p:sp>
        <p:nvSpPr>
          <p:cNvPr id="7" name="pole tekstowe 6"/>
          <p:cNvSpPr txBox="1"/>
          <p:nvPr/>
        </p:nvSpPr>
        <p:spPr>
          <a:xfrm>
            <a:off x="2339752" y="5373216"/>
            <a:ext cx="5256584" cy="769441"/>
          </a:xfrm>
          <a:prstGeom prst="rect">
            <a:avLst/>
          </a:prstGeom>
          <a:blipFill>
            <a:blip r:embed="rId2" cstate="print"/>
            <a:tile tx="0" ty="0" sx="100000" sy="100000" flip="none" algn="tl"/>
          </a:blipFill>
        </p:spPr>
        <p:txBody>
          <a:bodyPr wrap="square" rtlCol="0">
            <a:spAutoFit/>
          </a:bodyPr>
          <a:lstStyle/>
          <a:p>
            <a:pPr algn="ctr"/>
            <a:r>
              <a:rPr lang="pl-PL" sz="4400" dirty="0" smtClean="0"/>
              <a:t>Ta wieża to toaleta </a:t>
            </a:r>
            <a:endParaRPr lang="pl-PL" sz="4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edge">
                                      <p:cBhvr>
                                        <p:cTn id="7" dur="1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1524000"/>
            <a:ext cx="8784976" cy="2121024"/>
          </a:xfrm>
        </p:spPr>
        <p:txBody>
          <a:bodyPr>
            <a:normAutofit fontScale="92500" lnSpcReduction="10000"/>
          </a:bodyPr>
          <a:lstStyle/>
          <a:p>
            <a:r>
              <a:rPr lang="pl-PL" sz="1600" dirty="0" smtClean="0"/>
              <a:t>15 lipca 1410r. wojska Polskie i Litewskie niemal doszczętnie zniszczyły wojska Zakonu Krzyżackiego w bitwie pod Grunwaldem. Po stronie Polsko-Litewskiej ,pod dowództwem  Władysława Jagiełły, stanęło 27 000 walczących. Natomiast  po stronie Krzyżackiej, pod  dowództwem wielkiego mistrza Ulricha von Jungingen, stanęło kilkanaście tysięcy rycerzy. </a:t>
            </a:r>
          </a:p>
          <a:p>
            <a:r>
              <a:rPr lang="pl-PL" sz="1600" dirty="0" smtClean="0"/>
              <a:t>Niestety Polska nie umiała wykorzystać swego zwycięstwa, aby raz na zawsze rozprawić się z Zakonem Krzyżackim. Gdyby po bitwie Polska zniszczyła Malbork mogło by  to zmienić ją politycznie i gospodarczo, eliminując straszliwe konsekwencje , jakie wynikły z jego dalszego istnienia. Zakon Krzyżacki w ciągu nie całego roku zdążył się „odbudować”  tak, że nie było śladu po tak wielkiej przegranej.   </a:t>
            </a:r>
          </a:p>
        </p:txBody>
      </p:sp>
      <p:sp>
        <p:nvSpPr>
          <p:cNvPr id="3" name="Tytuł 2"/>
          <p:cNvSpPr>
            <a:spLocks noGrp="1"/>
          </p:cNvSpPr>
          <p:nvPr>
            <p:ph type="title"/>
          </p:nvPr>
        </p:nvSpPr>
        <p:spPr/>
        <p:txBody>
          <a:bodyPr>
            <a:normAutofit/>
            <a:scene3d>
              <a:camera prst="perspectiveBelow"/>
              <a:lightRig rig="threePt" dir="t"/>
            </a:scene3d>
            <a:sp3d extrusionH="57150">
              <a:bevelT w="38100" h="38100" prst="relaxedInset"/>
            </a:sp3d>
          </a:bodyPr>
          <a:lstStyle/>
          <a:p>
            <a:pPr algn="ctr"/>
            <a:r>
              <a:rPr lang="pl-PL" sz="6600" dirty="0" smtClean="0">
                <a:ln w="76200">
                  <a:solidFill>
                    <a:srgbClr val="A618D2">
                      <a:alpha val="25000"/>
                    </a:srgbClr>
                  </a:solidFill>
                  <a:prstDash val="solid"/>
                  <a:round/>
                </a:ln>
                <a:blipFill>
                  <a:blip r:embed="rId2"/>
                  <a:tile tx="0" ty="0" sx="100000" sy="100000" flip="none" algn="tl"/>
                </a:blipFill>
                <a:latin typeface="Batavia" pitchFamily="2" charset="-18"/>
              </a:rPr>
              <a:t>WIELKA  BITWA</a:t>
            </a:r>
            <a:endParaRPr lang="pl-PL" sz="6600" dirty="0">
              <a:ln w="76200">
                <a:solidFill>
                  <a:srgbClr val="A618D2">
                    <a:alpha val="25000"/>
                  </a:srgbClr>
                </a:solidFill>
                <a:prstDash val="solid"/>
                <a:round/>
              </a:ln>
              <a:blipFill>
                <a:blip r:embed="rId2"/>
                <a:tile tx="0" ty="0" sx="100000" sy="100000" flip="none" algn="tl"/>
              </a:blipFill>
              <a:latin typeface="Batavia" pitchFamily="2" charset="-18"/>
            </a:endParaRPr>
          </a:p>
        </p:txBody>
      </p:sp>
      <p:pic>
        <p:nvPicPr>
          <p:cNvPr id="5122" name="Picture 2"/>
          <p:cNvPicPr>
            <a:picLocks noChangeAspect="1" noChangeArrowheads="1"/>
          </p:cNvPicPr>
          <p:nvPr/>
        </p:nvPicPr>
        <p:blipFill>
          <a:blip r:embed="rId3" cstate="print"/>
          <a:srcRect/>
          <a:stretch>
            <a:fillRect/>
          </a:stretch>
        </p:blipFill>
        <p:spPr bwMode="auto">
          <a:xfrm>
            <a:off x="1043608" y="3717032"/>
            <a:ext cx="6732240" cy="2867934"/>
          </a:xfrm>
          <a:prstGeom prst="rect">
            <a:avLst/>
          </a:prstGeom>
          <a:noFill/>
          <a:ln w="9525">
            <a:noFill/>
            <a:miter lim="800000"/>
            <a:headEnd/>
            <a:tailEnd/>
          </a:ln>
        </p:spPr>
      </p:pic>
      <p:sp>
        <p:nvSpPr>
          <p:cNvPr id="7" name="pole tekstowe 6"/>
          <p:cNvSpPr txBox="1"/>
          <p:nvPr/>
        </p:nvSpPr>
        <p:spPr>
          <a:xfrm>
            <a:off x="1115616" y="1556792"/>
            <a:ext cx="6696744" cy="1938992"/>
          </a:xfrm>
          <a:prstGeom prst="rect">
            <a:avLst/>
          </a:prstGeom>
          <a:solidFill>
            <a:srgbClr val="006600"/>
          </a:solidFill>
        </p:spPr>
        <p:txBody>
          <a:bodyPr wrap="square" rtlCol="0">
            <a:spAutoFit/>
          </a:bodyPr>
          <a:lstStyle/>
          <a:p>
            <a:r>
              <a:rPr lang="pl-PL" sz="4000" dirty="0" smtClean="0"/>
              <a:t>Do nakręcenia filmu pt. „Krzyżacy” zaprojektowano 18 000 kostiumów !</a:t>
            </a:r>
            <a:endParaRPr lang="pl-PL" sz="40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3468</TotalTime>
  <Words>1174</Words>
  <Application>Microsoft Office PowerPoint</Application>
  <PresentationFormat>Pokaz na ekranie (4:3)</PresentationFormat>
  <Paragraphs>81</Paragraphs>
  <Slides>11</Slides>
  <Notes>1</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Papier</vt:lpstr>
      <vt:lpstr>ZAKON  KRZYŻACKI</vt:lpstr>
      <vt:lpstr>Slajd 2</vt:lpstr>
      <vt:lpstr>NAZWA   ZAKONU</vt:lpstr>
      <vt:lpstr>TROCHĘ  NA  TEMAT  HISTORII</vt:lpstr>
      <vt:lpstr>Wielcy mistrzowie</vt:lpstr>
      <vt:lpstr>TRADYCJE  I  ZWYCZAJE</vt:lpstr>
      <vt:lpstr>KRZYŻACY W POLSCE</vt:lpstr>
      <vt:lpstr>ZAMKI  KRZYŻACKIE</vt:lpstr>
      <vt:lpstr>WIELKA  BITWA</vt:lpstr>
      <vt:lpstr>PYTANIA</vt:lpstr>
      <vt:lpstr>DZIĘKUJE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Twoja nazwa użytkownika</dc:creator>
  <cp:lastModifiedBy>akowalc2</cp:lastModifiedBy>
  <cp:revision>244</cp:revision>
  <dcterms:created xsi:type="dcterms:W3CDTF">2010-11-11T17:10:12Z</dcterms:created>
  <dcterms:modified xsi:type="dcterms:W3CDTF">2011-01-04T12:09:40Z</dcterms:modified>
</cp:coreProperties>
</file>