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86" r:id="rId3"/>
    <p:sldId id="258" r:id="rId4"/>
    <p:sldId id="259" r:id="rId5"/>
    <p:sldId id="278" r:id="rId6"/>
    <p:sldId id="257" r:id="rId7"/>
    <p:sldId id="260" r:id="rId8"/>
    <p:sldId id="279" r:id="rId9"/>
    <p:sldId id="281" r:id="rId10"/>
    <p:sldId id="262" r:id="rId11"/>
    <p:sldId id="264" r:id="rId12"/>
    <p:sldId id="280" r:id="rId13"/>
    <p:sldId id="265" r:id="rId14"/>
    <p:sldId id="266" r:id="rId15"/>
    <p:sldId id="282" r:id="rId16"/>
    <p:sldId id="267" r:id="rId17"/>
    <p:sldId id="284" r:id="rId18"/>
    <p:sldId id="270" r:id="rId19"/>
    <p:sldId id="271" r:id="rId20"/>
    <p:sldId id="285" r:id="rId21"/>
    <p:sldId id="276" r:id="rId22"/>
    <p:sldId id="277" r:id="rId23"/>
    <p:sldId id="283" r:id="rId24"/>
    <p:sldId id="272" r:id="rId2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2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673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 rogami zaokrąglonymi po przekątnej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974DF63-6F51-4397-8B40-2566F4F756A3}" type="datetimeFigureOut">
              <a:rPr lang="pl-PL" smtClean="0"/>
              <a:t>2010-11-07</a:t>
            </a:fld>
            <a:endParaRPr lang="pl-PL"/>
          </a:p>
        </p:txBody>
      </p:sp>
      <p:sp>
        <p:nvSpPr>
          <p:cNvPr id="11" name="Symbol zastępczy numeru slajd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5F8DC4B-2A8B-456D-B6D0-256201B6CB90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74DF63-6F51-4397-8B40-2566F4F756A3}" type="datetimeFigureOut">
              <a:rPr lang="pl-PL" smtClean="0"/>
              <a:t>2010-11-07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8DC4B-2A8B-456D-B6D0-256201B6CB9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74DF63-6F51-4397-8B40-2566F4F756A3}" type="datetimeFigureOut">
              <a:rPr lang="pl-PL" smtClean="0"/>
              <a:t>2010-11-07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8DC4B-2A8B-456D-B6D0-256201B6CB9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74DF63-6F51-4397-8B40-2566F4F756A3}" type="datetimeFigureOut">
              <a:rPr lang="pl-PL" smtClean="0"/>
              <a:t>2010-11-07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8DC4B-2A8B-456D-B6D0-256201B6CB9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974DF63-6F51-4397-8B40-2566F4F756A3}" type="datetimeFigureOut">
              <a:rPr lang="pl-PL" smtClean="0"/>
              <a:t>2010-11-07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5F8DC4B-2A8B-456D-B6D0-256201B6CB90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74DF63-6F51-4397-8B40-2566F4F756A3}" type="datetimeFigureOut">
              <a:rPr lang="pl-PL" smtClean="0"/>
              <a:t>2010-11-07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5F8DC4B-2A8B-456D-B6D0-256201B6CB90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74DF63-6F51-4397-8B40-2566F4F756A3}" type="datetimeFigureOut">
              <a:rPr lang="pl-PL" smtClean="0"/>
              <a:t>2010-11-07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5F8DC4B-2A8B-456D-B6D0-256201B6CB9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74DF63-6F51-4397-8B40-2566F4F756A3}" type="datetimeFigureOut">
              <a:rPr lang="pl-PL" smtClean="0"/>
              <a:t>2010-11-07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8DC4B-2A8B-456D-B6D0-256201B6CB90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74DF63-6F51-4397-8B40-2566F4F756A3}" type="datetimeFigureOut">
              <a:rPr lang="pl-PL" smtClean="0"/>
              <a:t>2010-11-07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8DC4B-2A8B-456D-B6D0-256201B6CB9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9" name="Symbol zastępczy daty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974DF63-6F51-4397-8B40-2566F4F756A3}" type="datetimeFigureOut">
              <a:rPr lang="pl-PL" smtClean="0"/>
              <a:t>2010-11-07</a:t>
            </a:fld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5F8DC4B-2A8B-456D-B6D0-256201B6CB90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pl-PL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Kliknij ikonę, aby dodać obraz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974DF63-6F51-4397-8B40-2566F4F756A3}" type="datetimeFigureOut">
              <a:rPr lang="pl-PL" smtClean="0"/>
              <a:t>2010-11-07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5F8DC4B-2A8B-456D-B6D0-256201B6CB90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 rogami zaokrąglonymi po przekątnej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974DF63-6F51-4397-8B40-2566F4F756A3}" type="datetimeFigureOut">
              <a:rPr lang="pl-PL" smtClean="0"/>
              <a:t>2010-11-07</a:t>
            </a:fld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5F8DC4B-2A8B-456D-B6D0-256201B6CB90}" type="slidenum">
              <a:rPr lang="pl-PL" smtClean="0"/>
              <a:t>‹#›</a:t>
            </a:fld>
            <a:endParaRPr lang="pl-PL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Pati\Desktop\PATI\pati-%20galicja\piechota.mp3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Walki w Galicji 1918 - 1921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4" name="Podtytuł 2"/>
          <p:cNvSpPr txBox="1">
            <a:spLocks/>
          </p:cNvSpPr>
          <p:nvPr/>
        </p:nvSpPr>
        <p:spPr>
          <a:xfrm>
            <a:off x="6022776" y="5715000"/>
            <a:ext cx="3121224" cy="1143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pl-PL" sz="1400" b="0" i="1" u="none" strike="noStrike" kern="1200" cap="none" spc="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Przygotowała: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pl-PL" sz="1400" b="0" i="1" u="none" strike="noStrike" kern="1200" cap="none" spc="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Patrycja </a:t>
            </a:r>
            <a:r>
              <a:rPr kumimoji="0" lang="pl-PL" sz="1400" b="0" i="1" u="none" strike="noStrike" kern="1200" cap="none" spc="10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Ronkowska</a:t>
            </a:r>
            <a:endParaRPr kumimoji="0" lang="pl-PL" sz="1400" b="0" i="1" u="none" strike="noStrike" kern="1200" cap="none" spc="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611560" y="3717032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1918-1919</a:t>
            </a:r>
            <a:r>
              <a:rPr lang="pl-PL" dirty="0"/>
              <a:t> - </a:t>
            </a:r>
            <a:r>
              <a:rPr lang="pl-PL" b="1" dirty="0"/>
              <a:t>wojna polsko-ukraińska </a:t>
            </a:r>
            <a:r>
              <a:rPr lang="pl-PL" dirty="0"/>
              <a:t>– konflikt zbrojny o przynależność państwową zamieszkanej przez Polaków i Ukraińców Galicji Wschodniej</a:t>
            </a:r>
          </a:p>
        </p:txBody>
      </p:sp>
      <p:pic>
        <p:nvPicPr>
          <p:cNvPr id="13" name="piechot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23528" y="6021288"/>
            <a:ext cx="304800" cy="3048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Oblężenie  Lwowa 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pl-PL" dirty="0"/>
              <a:t>W nocy </a:t>
            </a:r>
            <a:r>
              <a:rPr lang="pl-PL" b="1" dirty="0"/>
              <a:t>22 listopada 1918,</a:t>
            </a:r>
            <a:r>
              <a:rPr lang="pl-PL" dirty="0"/>
              <a:t> aby uniknąć otoczenia, dowodzący wojskami ukraińskimi </a:t>
            </a:r>
            <a:r>
              <a:rPr lang="pl-PL" dirty="0" err="1"/>
              <a:t>płk</a:t>
            </a:r>
            <a:r>
              <a:rPr lang="pl-PL" dirty="0"/>
              <a:t>. </a:t>
            </a:r>
            <a:r>
              <a:rPr lang="pl-PL" dirty="0" err="1"/>
              <a:t>Hnat</a:t>
            </a:r>
            <a:r>
              <a:rPr lang="pl-PL" dirty="0"/>
              <a:t> </a:t>
            </a:r>
            <a:r>
              <a:rPr lang="pl-PL" dirty="0" err="1"/>
              <a:t>Stefaniw</a:t>
            </a:r>
            <a:r>
              <a:rPr lang="pl-PL" dirty="0"/>
              <a:t> rozkazał wojskom ukraińskim opuścić Lwów. Miasto nadal było oblężone</a:t>
            </a:r>
            <a:r>
              <a:rPr lang="pl-PL" dirty="0" smtClean="0"/>
              <a:t>.</a:t>
            </a:r>
          </a:p>
          <a:p>
            <a:pPr lvl="0"/>
            <a:endParaRPr lang="pl-PL" dirty="0"/>
          </a:p>
          <a:p>
            <a:pPr lvl="0"/>
            <a:r>
              <a:rPr lang="pl-PL" dirty="0"/>
              <a:t>Podobne wystąpienia miały miejsce w Drohobyczu, Borysławiu, Samborze i Przemyślu</a:t>
            </a:r>
            <a:r>
              <a:rPr lang="pl-PL" dirty="0" smtClean="0"/>
              <a:t>.</a:t>
            </a:r>
          </a:p>
          <a:p>
            <a:pPr lvl="0"/>
            <a:endParaRPr lang="pl-PL" dirty="0"/>
          </a:p>
          <a:p>
            <a:pPr lvl="0"/>
            <a:r>
              <a:rPr lang="pl-PL" b="1" dirty="0"/>
              <a:t>W nocy z 24/25 listopada 1918</a:t>
            </a:r>
            <a:r>
              <a:rPr lang="pl-PL" dirty="0"/>
              <a:t> do oblężonego Lwowa przybył gen. Rozwadowski i przejął dowodzenie od gen. Bolesława Roi. Generał przystąpił do przekształcania nierównych liczebnie i </a:t>
            </a:r>
            <a:r>
              <a:rPr lang="pl-PL" dirty="0" smtClean="0"/>
              <a:t>niezdyscyplinowanych </a:t>
            </a:r>
            <a:r>
              <a:rPr lang="pl-PL" dirty="0"/>
              <a:t>grup ochotników w oddziały regularnego wojska</a:t>
            </a:r>
            <a:r>
              <a:rPr lang="pl-PL" dirty="0" smtClean="0"/>
              <a:t>.</a:t>
            </a:r>
          </a:p>
          <a:p>
            <a:pPr lvl="0"/>
            <a:endParaRPr lang="pl-PL" dirty="0"/>
          </a:p>
          <a:p>
            <a:pPr lvl="0"/>
            <a:r>
              <a:rPr lang="pl-PL" dirty="0"/>
              <a:t>W </a:t>
            </a:r>
            <a:r>
              <a:rPr lang="pl-PL" b="1" dirty="0"/>
              <a:t>połowie grudnia 1918</a:t>
            </a:r>
            <a:r>
              <a:rPr lang="pl-PL" dirty="0"/>
              <a:t> front polsko-ukraiński ustalił się na linii od </a:t>
            </a:r>
            <a:r>
              <a:rPr lang="pl-PL" dirty="0" err="1"/>
              <a:t>Cisnej</a:t>
            </a:r>
            <a:r>
              <a:rPr lang="pl-PL" dirty="0"/>
              <a:t> do Chyrowa, potem wzdłuż linii kolejowej Przemyśl-Lwów do Przemyśla, z powrotem wzdłuż tej samej linii na przedpola Lwowa, następnie do Jarosławia, przez Lubaczów, Rawę Ruską, Bełz do Kryłowa</a:t>
            </a:r>
            <a:r>
              <a:rPr lang="pl-PL" dirty="0" smtClean="0"/>
              <a:t>.</a:t>
            </a:r>
          </a:p>
          <a:p>
            <a:pPr lvl="0"/>
            <a:endParaRPr lang="pl-PL" dirty="0"/>
          </a:p>
          <a:p>
            <a:pPr lvl="0"/>
            <a:r>
              <a:rPr lang="pl-PL" dirty="0"/>
              <a:t>Z </a:t>
            </a:r>
            <a:r>
              <a:rPr lang="pl-PL" b="1" dirty="0"/>
              <a:t>początkiem stycznia 1919</a:t>
            </a:r>
            <a:r>
              <a:rPr lang="pl-PL" dirty="0"/>
              <a:t> wojska polskie zdobyły </a:t>
            </a:r>
            <a:r>
              <a:rPr lang="pl-PL" dirty="0" err="1"/>
              <a:t>Uhnów</a:t>
            </a:r>
            <a:r>
              <a:rPr lang="pl-PL" dirty="0"/>
              <a:t> i Bełz, oraz zdobyły linię kolejową Jarosław-Rawa Ruska, co dało im dobrą pozycję do kolejnych operacji zaczepnych.</a:t>
            </a:r>
          </a:p>
          <a:p>
            <a:endParaRPr lang="pl-PL" dirty="0"/>
          </a:p>
        </p:txBody>
      </p:sp>
      <p:pic>
        <p:nvPicPr>
          <p:cNvPr id="4" name="Obraz 3" descr="410px-Frontwschodni_luty1919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188640"/>
            <a:ext cx="788602" cy="11521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Oblężenie  Lwowa 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pl-PL" b="1" dirty="0"/>
              <a:t>Pod koniec grudnia 1918</a:t>
            </a:r>
            <a:r>
              <a:rPr lang="pl-PL" dirty="0"/>
              <a:t> Naczelna Komenda Ukraińska przystąpiła do ofensywy mającej na celu zajęcie Lwowa i wyparcie wojsk polskich za San</a:t>
            </a:r>
            <a:r>
              <a:rPr lang="pl-PL" dirty="0" smtClean="0"/>
              <a:t>.</a:t>
            </a:r>
          </a:p>
          <a:p>
            <a:pPr lvl="0"/>
            <a:endParaRPr lang="pl-PL" dirty="0"/>
          </a:p>
          <a:p>
            <a:pPr lvl="0"/>
            <a:r>
              <a:rPr lang="pl-PL" dirty="0"/>
              <a:t>Według rozkazu Gen. Rozwadowskiego grupa mjr Józefa </a:t>
            </a:r>
            <a:r>
              <a:rPr lang="pl-PL" dirty="0" err="1"/>
              <a:t>Sopotnickiego</a:t>
            </a:r>
            <a:r>
              <a:rPr lang="pl-PL" dirty="0"/>
              <a:t> uderzyła na tyły wojsk ukraińskich oblegających miasto. Straty zadane Ukraińcom, spowodowały, że obrońcom Lwowa, mimo trudnej sytuacji w mieście udało się odeprzeć ofensywę</a:t>
            </a:r>
            <a:r>
              <a:rPr lang="pl-PL" dirty="0" smtClean="0"/>
              <a:t>.</a:t>
            </a:r>
          </a:p>
          <a:p>
            <a:pPr lvl="0"/>
            <a:endParaRPr lang="pl-PL" dirty="0"/>
          </a:p>
          <a:p>
            <a:pPr lvl="0"/>
            <a:r>
              <a:rPr lang="pl-PL" b="1" dirty="0"/>
              <a:t>Na początku stycznia 1919</a:t>
            </a:r>
            <a:r>
              <a:rPr lang="pl-PL" dirty="0"/>
              <a:t> miał miejsce kolejny nieudany atak na Lwów. </a:t>
            </a:r>
            <a:endParaRPr lang="pl-PL" dirty="0" smtClean="0"/>
          </a:p>
          <a:p>
            <a:pPr lvl="0"/>
            <a:endParaRPr lang="pl-PL" dirty="0"/>
          </a:p>
          <a:p>
            <a:pPr lvl="0"/>
            <a:r>
              <a:rPr lang="pl-PL" b="1" dirty="0"/>
              <a:t>15 lutego - 19 marca 1919 </a:t>
            </a:r>
            <a:r>
              <a:rPr lang="pl-PL" dirty="0"/>
              <a:t>- dowództwo </a:t>
            </a:r>
            <a:r>
              <a:rPr lang="pl-PL" dirty="0" err="1"/>
              <a:t>Ukrainskiej</a:t>
            </a:r>
            <a:r>
              <a:rPr lang="pl-PL" dirty="0"/>
              <a:t> </a:t>
            </a:r>
            <a:r>
              <a:rPr lang="pl-PL" dirty="0" err="1"/>
              <a:t>halytskaiej</a:t>
            </a:r>
            <a:r>
              <a:rPr lang="pl-PL" dirty="0"/>
              <a:t> armii (UHA) zaplanowało przerwać połączenie pomiędzy Lwowem a Przemyślem („operacja </a:t>
            </a:r>
            <a:r>
              <a:rPr lang="pl-PL" dirty="0" err="1"/>
              <a:t>wowczuchowska</a:t>
            </a:r>
            <a:r>
              <a:rPr lang="pl-PL" dirty="0"/>
              <a:t>”). Początkowo akcja zakończyła się sukcesem, jednak w niekorzystnej dla armii polskiej sytuacji, Misja Wojskowa Ententy pod przewodnictwem gen. Josepha </a:t>
            </a:r>
            <a:r>
              <a:rPr lang="pl-PL" dirty="0" err="1"/>
              <a:t>Barthelemy</a:t>
            </a:r>
            <a:r>
              <a:rPr lang="pl-PL" dirty="0"/>
              <a:t>, zażądała przerwania walk.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683568" y="5445224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 smtClean="0"/>
              <a:t>Gen. Rozwadowski Paryż 1920r.</a:t>
            </a:r>
            <a:endParaRPr lang="pl-PL" sz="1600" dirty="0"/>
          </a:p>
        </p:txBody>
      </p:sp>
      <p:pic>
        <p:nvPicPr>
          <p:cNvPr id="7" name="Obraz 6" descr="w paryżu 19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37" y="3356992"/>
            <a:ext cx="2864187" cy="20882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Obraz 7" descr="imagesCAI90NM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31640" y="494674"/>
            <a:ext cx="2880320" cy="216024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9" name="Obraz 8" descr="imagesCAFY42H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92280" y="332656"/>
            <a:ext cx="1781175" cy="25622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pole tekstowe 9"/>
          <p:cNvSpPr txBox="1"/>
          <p:nvPr/>
        </p:nvSpPr>
        <p:spPr>
          <a:xfrm>
            <a:off x="6191672" y="2996952"/>
            <a:ext cx="2952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Gen. </a:t>
            </a:r>
            <a:r>
              <a:rPr lang="pl-PL" sz="1600" dirty="0" smtClean="0"/>
              <a:t>Tadeusz Rozwadowski</a:t>
            </a:r>
            <a:endParaRPr lang="pl-PL" sz="1600" dirty="0"/>
          </a:p>
        </p:txBody>
      </p:sp>
      <p:pic>
        <p:nvPicPr>
          <p:cNvPr id="11" name="Obraz 10" descr="przed ofensywą 14 sierp.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11960" y="3389629"/>
            <a:ext cx="3672408" cy="275076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" name="pole tekstowe 11"/>
          <p:cNvSpPr txBox="1"/>
          <p:nvPr/>
        </p:nvSpPr>
        <p:spPr>
          <a:xfrm>
            <a:off x="3275856" y="6165304"/>
            <a:ext cx="6156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Gen. </a:t>
            </a:r>
            <a:r>
              <a:rPr lang="pl-PL" sz="1600" dirty="0" smtClean="0"/>
              <a:t>Tadeusz Rozwadowski – przed ofensywą 14 sierpnia</a:t>
            </a:r>
            <a:endParaRPr lang="pl-PL" sz="1600" dirty="0"/>
          </a:p>
        </p:txBody>
      </p:sp>
      <p:pic>
        <p:nvPicPr>
          <p:cNvPr id="13" name="Obraz 12" descr="1918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436096" y="260648"/>
            <a:ext cx="1524000" cy="266429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4" name="pole tekstowe 13"/>
          <p:cNvSpPr txBox="1"/>
          <p:nvPr/>
        </p:nvSpPr>
        <p:spPr>
          <a:xfrm>
            <a:off x="5436096" y="3018438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1918</a:t>
            </a:r>
          </a:p>
        </p:txBody>
      </p:sp>
      <p:sp>
        <p:nvSpPr>
          <p:cNvPr id="16" name="pole tekstowe 15"/>
          <p:cNvSpPr txBox="1"/>
          <p:nvPr/>
        </p:nvSpPr>
        <p:spPr>
          <a:xfrm>
            <a:off x="1403648" y="2708920"/>
            <a:ext cx="2952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Gen. </a:t>
            </a:r>
            <a:r>
              <a:rPr lang="pl-PL" sz="1600" dirty="0" smtClean="0"/>
              <a:t>Tadeusz Rozwadowski</a:t>
            </a:r>
            <a:endParaRPr lang="pl-PL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Oblężenie  Lwowa 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879108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pl-PL" sz="4200" b="1" dirty="0"/>
              <a:t>2 marca 1919 wznowiono walki</a:t>
            </a:r>
            <a:r>
              <a:rPr lang="pl-PL" sz="4200" b="1" dirty="0" smtClean="0"/>
              <a:t>,</a:t>
            </a:r>
          </a:p>
          <a:p>
            <a:pPr lvl="0"/>
            <a:endParaRPr lang="pl-PL" sz="4200" b="1" dirty="0"/>
          </a:p>
          <a:p>
            <a:pPr lvl="0"/>
            <a:r>
              <a:rPr lang="pl-PL" sz="4200" b="1" dirty="0"/>
              <a:t>19 marca 1919 wojska polskie odbiły linię kolejową Przemyśl-Lwów</a:t>
            </a:r>
            <a:r>
              <a:rPr lang="pl-PL" sz="4200" b="1" dirty="0" smtClean="0"/>
              <a:t>.</a:t>
            </a:r>
          </a:p>
          <a:p>
            <a:pPr lvl="0"/>
            <a:endParaRPr lang="pl-PL" sz="4200" b="1" dirty="0"/>
          </a:p>
          <a:p>
            <a:pPr lvl="0"/>
            <a:r>
              <a:rPr lang="pl-PL" sz="4200" b="1" dirty="0"/>
              <a:t>Nową propozycję rozejmu Rady Czterech przyjęła Kwatera Głowna UHA, ale odrzuciły ją władze polskie, i przerzuciły oddziały armii Hallera na front polsko-ukraiński</a:t>
            </a:r>
            <a:r>
              <a:rPr lang="pl-PL" sz="4200" b="1" dirty="0" smtClean="0"/>
              <a:t>.</a:t>
            </a:r>
          </a:p>
          <a:p>
            <a:pPr lvl="0"/>
            <a:endParaRPr lang="pl-PL" sz="4200" b="1" dirty="0"/>
          </a:p>
          <a:p>
            <a:pPr lvl="0"/>
            <a:r>
              <a:rPr lang="pl-PL" sz="4200" b="1" dirty="0"/>
              <a:t>Pod koniec kwietnia 1919 Naczelne Dowództwo Wojsk Polskich opracowało plan ofensywy przeciwko armii zachodnio-ukraińskiej w Galicji Wschodniej. Celem operacji było rozbicie wojsk ukraińskich operujących na Wołyniu i Galicji Wschodniej, zapewnienie bezpieczeństwa polskiej ludności zamieszkującej te tereny, odzyskanie obszarów Galicji Wschodniej oraz uzyskanie bezpośredniego połączenia Polski z Rumunią</a:t>
            </a:r>
            <a:r>
              <a:rPr lang="pl-PL" sz="4200" b="1" dirty="0" smtClean="0"/>
              <a:t>.</a:t>
            </a:r>
          </a:p>
          <a:p>
            <a:pPr lvl="0"/>
            <a:endParaRPr lang="pl-PL" sz="4200" b="1" dirty="0"/>
          </a:p>
          <a:p>
            <a:pPr lvl="0"/>
            <a:r>
              <a:rPr lang="pl-PL" sz="4200" b="1" dirty="0"/>
              <a:t>14 maja 1919, jako pierwsze uderzyły oddziały I Korpusu Armii Hallera, Grupa Operacyjna gen. Aleksandra Karnickiego oraz Lwowska Dywizja Piechoty. </a:t>
            </a:r>
            <a:endParaRPr lang="pl-PL" sz="4200" b="1" dirty="0" smtClean="0"/>
          </a:p>
          <a:p>
            <a:pPr lvl="0"/>
            <a:endParaRPr lang="pl-PL" sz="4200" b="1" dirty="0"/>
          </a:p>
          <a:p>
            <a:pPr lvl="0"/>
            <a:r>
              <a:rPr lang="pl-PL" sz="4200" b="1" dirty="0"/>
              <a:t>15 maja 1919 weszło do akcji zgrupowanie gen. W. Iwaszkiewicza, uderzając z trzech stron na Sambor.</a:t>
            </a:r>
          </a:p>
          <a:p>
            <a:endParaRPr lang="pl-PL" dirty="0"/>
          </a:p>
        </p:txBody>
      </p:sp>
      <p:pic>
        <p:nvPicPr>
          <p:cNvPr id="4" name="Obraz 3" descr="487px-Polish-Ukrainian_War_-_final_stage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188640"/>
            <a:ext cx="936705" cy="11521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Oblężenie  Lwowa 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pl-PL" sz="2000" b="1" dirty="0"/>
              <a:t>25 maja 1919</a:t>
            </a:r>
            <a:r>
              <a:rPr lang="pl-PL" sz="2000" dirty="0"/>
              <a:t> oddziały polskie doszły do linii </a:t>
            </a:r>
            <a:r>
              <a:rPr lang="pl-PL" sz="2000" dirty="0" err="1"/>
              <a:t>Bolechów-Chodorów-Bóbrka-Busk</a:t>
            </a:r>
            <a:r>
              <a:rPr lang="pl-PL" sz="2000" dirty="0"/>
              <a:t>. </a:t>
            </a:r>
            <a:endParaRPr lang="pl-PL" sz="2000" dirty="0" smtClean="0"/>
          </a:p>
          <a:p>
            <a:pPr lvl="0"/>
            <a:endParaRPr lang="pl-PL" sz="2000" dirty="0"/>
          </a:p>
          <a:p>
            <a:pPr lvl="0"/>
            <a:r>
              <a:rPr lang="pl-PL" sz="2000" b="1" dirty="0"/>
              <a:t>25 maja 1919</a:t>
            </a:r>
            <a:r>
              <a:rPr lang="pl-PL" sz="2000" dirty="0"/>
              <a:t>, armia rumuńska wraz z 4 Dywizją Strzelców Polskich rozpoczęła zajmowanie południowo-zachodnich terenów </a:t>
            </a:r>
            <a:r>
              <a:rPr lang="pl-PL" sz="2000" dirty="0" err="1"/>
              <a:t>Zachodnioukraińskiej</a:t>
            </a:r>
            <a:r>
              <a:rPr lang="pl-PL" sz="2000" dirty="0"/>
              <a:t> Republiki Ludowej ZURL (Pokucia) z Kołomyją i </a:t>
            </a:r>
            <a:r>
              <a:rPr lang="pl-PL" sz="2000" dirty="0" err="1"/>
              <a:t>Śniatynem</a:t>
            </a:r>
            <a:r>
              <a:rPr lang="pl-PL" sz="2000" dirty="0"/>
              <a:t>. Część oddziałów ukraińskich utraciło styczność z głównymi siłami, i zmuszone było przejść na </a:t>
            </a:r>
            <a:r>
              <a:rPr lang="pl-PL" sz="2000" dirty="0" err="1"/>
              <a:t>Zakarpacie</a:t>
            </a:r>
            <a:r>
              <a:rPr lang="pl-PL" sz="2000" dirty="0"/>
              <a:t>, gdzie zostało internowane przez władze czechosłowackie</a:t>
            </a:r>
            <a:r>
              <a:rPr lang="pl-PL" sz="2000" i="1" dirty="0" smtClean="0"/>
              <a:t>.</a:t>
            </a:r>
          </a:p>
          <a:p>
            <a:pPr lvl="0"/>
            <a:endParaRPr lang="pl-PL" sz="2000" dirty="0"/>
          </a:p>
          <a:p>
            <a:pPr lvl="0"/>
            <a:r>
              <a:rPr lang="pl-PL" sz="2000" dirty="0"/>
              <a:t>Zmusiło to dowództwo UHA do przesunięcia oddziałów na południowy wschód Galicji, ograniczony rzekami Zbrucz-Dniestr</a:t>
            </a:r>
            <a:r>
              <a:rPr lang="pl-PL" sz="2000" dirty="0" smtClean="0"/>
              <a:t>.</a:t>
            </a:r>
          </a:p>
          <a:p>
            <a:pPr lvl="0"/>
            <a:endParaRPr lang="pl-PL" sz="2000" dirty="0"/>
          </a:p>
          <a:p>
            <a:pPr lvl="0"/>
            <a:r>
              <a:rPr lang="pl-PL" sz="2000" b="1" dirty="0"/>
              <a:t>7 czerwca 1919</a:t>
            </a:r>
            <a:r>
              <a:rPr lang="pl-PL" sz="2000" dirty="0"/>
              <a:t> oddziały UHA pod dowództwem gen. O. </a:t>
            </a:r>
            <a:r>
              <a:rPr lang="pl-PL" sz="2000" dirty="0" err="1"/>
              <a:t>Hrekowa</a:t>
            </a:r>
            <a:r>
              <a:rPr lang="pl-PL" sz="2000" dirty="0"/>
              <a:t> przystąpiły do natarcia („ofensywa </a:t>
            </a:r>
            <a:r>
              <a:rPr lang="pl-PL" sz="2000" dirty="0" err="1"/>
              <a:t>czortkowska</a:t>
            </a:r>
            <a:r>
              <a:rPr lang="pl-PL" sz="2000" dirty="0"/>
              <a:t>”).</a:t>
            </a:r>
          </a:p>
          <a:p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Obraz 17" descr="55903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862012"/>
            <a:ext cx="6858000" cy="51339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9" name="pole tekstowe 18"/>
          <p:cNvSpPr txBox="1"/>
          <p:nvPr/>
        </p:nvSpPr>
        <p:spPr>
          <a:xfrm>
            <a:off x="683568" y="6093296"/>
            <a:ext cx="792088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Linia frontu i miejsca bitew podczas wojny polsko-ukraińskiej w latach 1918 – 1919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Oblężenie  Lwowa 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pl-PL" sz="2200" dirty="0"/>
              <a:t>W ciężkich bojach udało im się odrzucić wojska polskie na linię Dniestr-Gniła </a:t>
            </a:r>
            <a:r>
              <a:rPr lang="pl-PL" sz="2200" dirty="0" err="1"/>
              <a:t>Lip-Przemyślany-Podkamień</a:t>
            </a:r>
            <a:r>
              <a:rPr lang="pl-PL" sz="2200" dirty="0"/>
              <a:t>, co obudziło nadzieję na zwycięstwo, i w konsekwencji spowodowało odrzucenie polskiej propozycji przymierza i utworzenia linii demarkacyjnej, zwanej </a:t>
            </a:r>
            <a:r>
              <a:rPr lang="pl-PL" sz="2200" i="1" dirty="0"/>
              <a:t>linią </a:t>
            </a:r>
            <a:r>
              <a:rPr lang="pl-PL" sz="2200" i="1" dirty="0" err="1"/>
              <a:t>Delwiga</a:t>
            </a:r>
            <a:r>
              <a:rPr lang="pl-PL" sz="2200" dirty="0" smtClean="0"/>
              <a:t>.</a:t>
            </a:r>
          </a:p>
          <a:p>
            <a:pPr lvl="0"/>
            <a:endParaRPr lang="pl-PL" sz="2200" dirty="0"/>
          </a:p>
          <a:p>
            <a:pPr lvl="0"/>
            <a:r>
              <a:rPr lang="pl-PL" sz="2200" dirty="0"/>
              <a:t>Brak zapasów i wyposażenia zmusił jednak armię UHA do powrotu na pozycje wyjściowe nad Dniestrem i Zbruczem. </a:t>
            </a:r>
            <a:endParaRPr lang="pl-PL" sz="2200" dirty="0" smtClean="0"/>
          </a:p>
          <a:p>
            <a:pPr lvl="0"/>
            <a:endParaRPr lang="pl-PL" sz="2200" dirty="0"/>
          </a:p>
          <a:p>
            <a:pPr lvl="0"/>
            <a:r>
              <a:rPr lang="pl-PL" sz="2200" b="1" dirty="0"/>
              <a:t>28 czerwca 1919</a:t>
            </a:r>
            <a:r>
              <a:rPr lang="pl-PL" sz="2200" dirty="0"/>
              <a:t> roku armia polska przełamała front pod </a:t>
            </a:r>
            <a:r>
              <a:rPr lang="pl-PL" sz="2200" dirty="0" err="1"/>
              <a:t>Jazłowcem</a:t>
            </a:r>
            <a:r>
              <a:rPr lang="pl-PL" sz="2200" dirty="0" smtClean="0"/>
              <a:t>.</a:t>
            </a:r>
          </a:p>
          <a:p>
            <a:pPr lvl="0"/>
            <a:endParaRPr lang="pl-PL" sz="2200" dirty="0"/>
          </a:p>
          <a:p>
            <a:pPr lvl="0"/>
            <a:r>
              <a:rPr lang="pl-PL" sz="2200" b="1" dirty="0"/>
              <a:t>16 lipca 1919</a:t>
            </a:r>
            <a:r>
              <a:rPr lang="pl-PL" sz="2200" dirty="0"/>
              <a:t> armia polska zmusiła oddziały UHA do wycofania się za Zbrucz, na teren Ukraińskiej Republiki Ludowej (URL</a:t>
            </a:r>
            <a:r>
              <a:rPr lang="pl-PL" sz="2200" dirty="0" smtClean="0"/>
              <a:t>).</a:t>
            </a:r>
          </a:p>
          <a:p>
            <a:pPr lvl="0"/>
            <a:endParaRPr lang="pl-PL" sz="2200" dirty="0"/>
          </a:p>
          <a:p>
            <a:pPr lvl="0"/>
            <a:r>
              <a:rPr lang="pl-PL" sz="2200" dirty="0"/>
              <a:t>Oddziały UHA zostały użyte w celu wsparcia wojsk URL w walce z bolszewikami. </a:t>
            </a:r>
            <a:r>
              <a:rPr lang="pl-PL" sz="2200" b="1" dirty="0"/>
              <a:t>25 lipca</a:t>
            </a:r>
            <a:r>
              <a:rPr lang="pl-PL" sz="2200" dirty="0"/>
              <a:t> na </a:t>
            </a:r>
            <a:r>
              <a:rPr lang="pl-PL" sz="2200" dirty="0" err="1"/>
              <a:t>przeciwbolszewicki</a:t>
            </a:r>
            <a:r>
              <a:rPr lang="pl-PL" sz="2200" dirty="0"/>
              <a:t> front ruszył II Korpus Halicki, a reszta UHA wyruszyła </a:t>
            </a:r>
            <a:r>
              <a:rPr lang="pl-PL" sz="2200" b="1" dirty="0"/>
              <a:t>2 sierpnia 1919</a:t>
            </a:r>
            <a:r>
              <a:rPr lang="pl-PL" sz="2200" dirty="0"/>
              <a:t> (operacja kijowska).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type="subTitle" idx="1"/>
          </p:nvPr>
        </p:nvSpPr>
        <p:spPr>
          <a:xfrm>
            <a:off x="827584" y="2852936"/>
            <a:ext cx="7704856" cy="1752600"/>
          </a:xfrm>
        </p:spPr>
        <p:txBody>
          <a:bodyPr>
            <a:normAutofit/>
          </a:bodyPr>
          <a:lstStyle/>
          <a:p>
            <a:pPr algn="ctr"/>
            <a:r>
              <a:rPr lang="pl-PL" sz="4800" dirty="0" smtClean="0"/>
              <a:t>Po zakończeniu walk</a:t>
            </a:r>
            <a:endParaRPr lang="pl-PL" sz="4800" dirty="0"/>
          </a:p>
        </p:txBody>
      </p:sp>
      <p:pic>
        <p:nvPicPr>
          <p:cNvPr id="7" name="Obraz 6" descr="imagesCA6RMAJ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4005064"/>
            <a:ext cx="3024336" cy="248776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Po zakończeniu walk 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l-PL" sz="2200" b="1" dirty="0"/>
              <a:t>22 listopada 1918,</a:t>
            </a:r>
            <a:r>
              <a:rPr lang="pl-PL" sz="2200" dirty="0"/>
              <a:t> po zajęciu Lwowa, polskie władze wojskowe zatrzymały, jako zakładników, ukraińskich polityków. </a:t>
            </a:r>
            <a:endParaRPr lang="pl-PL" sz="2200" dirty="0" smtClean="0"/>
          </a:p>
          <a:p>
            <a:pPr lvl="0"/>
            <a:endParaRPr lang="pl-PL" sz="2200" dirty="0"/>
          </a:p>
          <a:p>
            <a:pPr lvl="0"/>
            <a:r>
              <a:rPr lang="pl-PL" sz="2200" dirty="0"/>
              <a:t>Następnie rozpoczęto internować w obozach Ukraińców "podejrzanych o działalność na szkodę państwa polskiego", w tym urzędników ZURL oraz żołnierzy Armii Halickiej</a:t>
            </a:r>
            <a:r>
              <a:rPr lang="pl-PL" sz="2200" dirty="0" smtClean="0"/>
              <a:t>.</a:t>
            </a:r>
          </a:p>
          <a:p>
            <a:pPr lvl="0"/>
            <a:endParaRPr lang="pl-PL" sz="2200" dirty="0"/>
          </a:p>
          <a:p>
            <a:pPr lvl="0"/>
            <a:r>
              <a:rPr lang="pl-PL" sz="2200" dirty="0"/>
              <a:t>Dekretem Naczelnika Państwa z </a:t>
            </a:r>
            <a:r>
              <a:rPr lang="pl-PL" sz="2200" b="1" dirty="0"/>
              <a:t>10 stycznia 1919</a:t>
            </a:r>
            <a:r>
              <a:rPr lang="pl-PL" sz="2200" dirty="0"/>
              <a:t> zlikwidowano Polską Komisję Likwidacyjną. Na jej miejsce powołano Komisję Rządzącą dla Galicji, </a:t>
            </a:r>
            <a:r>
              <a:rPr lang="pl-PL" sz="2200" dirty="0" smtClean="0"/>
              <a:t>Śląska Cieszyńskiego</a:t>
            </a:r>
            <a:r>
              <a:rPr lang="pl-PL" sz="2200" dirty="0"/>
              <a:t>, Orawy i </a:t>
            </a:r>
            <a:r>
              <a:rPr lang="pl-PL" sz="2200" dirty="0" err="1"/>
              <a:t>Spisza</a:t>
            </a:r>
            <a:r>
              <a:rPr lang="pl-PL" dirty="0"/>
              <a:t>. 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Po zakończeniu walk 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pl-PL" sz="2000" b="1" dirty="0"/>
              <a:t>7 marca 1919</a:t>
            </a:r>
            <a:r>
              <a:rPr lang="pl-PL" sz="2000" dirty="0"/>
              <a:t> rozporządzeniem Rady Ministrów ustanowiono Generalnego Delegata Rządu, który posiadał uprawnienia dawnego namiestnika Galicji, wyłączając z jego jurysdykcji radę szkolną, dyrekcję skarbu, zarząd lasów i dóbr państwowych. </a:t>
            </a:r>
            <a:endParaRPr lang="pl-PL" sz="2000" dirty="0" smtClean="0"/>
          </a:p>
          <a:p>
            <a:pPr lvl="0"/>
            <a:endParaRPr lang="pl-PL" sz="2000" dirty="0"/>
          </a:p>
          <a:p>
            <a:pPr lvl="0"/>
            <a:r>
              <a:rPr lang="pl-PL" sz="2000" dirty="0"/>
              <a:t>Na </a:t>
            </a:r>
            <a:r>
              <a:rPr lang="pl-PL" sz="2000" b="1" dirty="0"/>
              <a:t>początku 1920</a:t>
            </a:r>
            <a:r>
              <a:rPr lang="pl-PL" sz="2000" dirty="0"/>
              <a:t> r. między rządem polskim a atamanem Semenem Petlurą podpisany został układ o granicy polsko-ukraińskiej wzdłuż rzek Zbrucz i Horynia. W zamian za ustąpienie Polsce Galicji Wschodniej, Piłsudski przyrzekł Petlurze pomoc w walce z Rosją Radziecką</a:t>
            </a:r>
            <a:r>
              <a:rPr lang="pl-PL" sz="2000" dirty="0" smtClean="0"/>
              <a:t>.</a:t>
            </a:r>
          </a:p>
          <a:p>
            <a:pPr lvl="0"/>
            <a:endParaRPr lang="pl-PL" sz="2000" dirty="0"/>
          </a:p>
          <a:p>
            <a:pPr lvl="0"/>
            <a:r>
              <a:rPr lang="pl-PL" sz="2000" dirty="0"/>
              <a:t>Ustawą z </a:t>
            </a:r>
            <a:r>
              <a:rPr lang="pl-PL" sz="2000" b="1" dirty="0"/>
              <a:t>30 stycznia 1920</a:t>
            </a:r>
            <a:r>
              <a:rPr lang="pl-PL" sz="2000" dirty="0"/>
              <a:t> rozwiązano Sejm Krajowy Galicji i Wydział Krajowy, wprowadzając tymczasowy samorząd. </a:t>
            </a:r>
            <a:endParaRPr lang="pl-PL" sz="2000" dirty="0" smtClean="0"/>
          </a:p>
          <a:p>
            <a:pPr lvl="0"/>
            <a:endParaRPr lang="pl-PL" sz="2000" dirty="0"/>
          </a:p>
          <a:p>
            <a:pPr lvl="0"/>
            <a:r>
              <a:rPr lang="pl-PL" sz="2000" dirty="0"/>
              <a:t>Ustawą z </a:t>
            </a:r>
            <a:r>
              <a:rPr lang="pl-PL" sz="2000" b="1" dirty="0"/>
              <a:t>3 grudnia 1920</a:t>
            </a:r>
            <a:r>
              <a:rPr lang="pl-PL" sz="2000" dirty="0"/>
              <a:t> wprowadzono nowy podział administracyjny Galicji na 3 województwa - lwowskie, stanisławowskie i tarnopolskie.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type="subTitle" idx="1"/>
          </p:nvPr>
        </p:nvSpPr>
        <p:spPr>
          <a:xfrm>
            <a:off x="467544" y="620688"/>
            <a:ext cx="7992888" cy="1752600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/>
              <a:t>„Z Niemcami ryzykujemy utratę niepodległości, z Sowietami ryzykujemy utratę duszy”. </a:t>
            </a:r>
            <a:endParaRPr lang="pl-PL" sz="24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084168" y="1772816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Józef Piłsudski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323528" y="2852936"/>
            <a:ext cx="4248472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„</a:t>
            </a:r>
            <a:r>
              <a:rPr lang="pl-PL" i="1" dirty="0" smtClean="0"/>
              <a:t>Pośród wichrów i zamieci”</a:t>
            </a:r>
          </a:p>
          <a:p>
            <a:r>
              <a:rPr lang="pl-PL" i="1" dirty="0" smtClean="0"/>
              <a:t> </a:t>
            </a:r>
            <a:r>
              <a:rPr lang="pl-PL" sz="1400" i="1" dirty="0" smtClean="0"/>
              <a:t>(1918 r.)</a:t>
            </a:r>
          </a:p>
          <a:p>
            <a:endParaRPr lang="pl-PL" sz="1400" i="1" dirty="0" smtClean="0"/>
          </a:p>
          <a:p>
            <a:r>
              <a:rPr lang="pl-PL" i="1" dirty="0" smtClean="0"/>
              <a:t>Pośród wichrów i zamieci </a:t>
            </a:r>
            <a:br>
              <a:rPr lang="pl-PL" i="1" dirty="0" smtClean="0"/>
            </a:br>
            <a:r>
              <a:rPr lang="pl-PL" i="1" dirty="0" smtClean="0"/>
              <a:t>Idą,  </a:t>
            </a:r>
            <a:r>
              <a:rPr lang="pl-PL" i="1" dirty="0" err="1" smtClean="0"/>
              <a:t>idą</a:t>
            </a:r>
            <a:r>
              <a:rPr lang="pl-PL" i="1" dirty="0" smtClean="0"/>
              <a:t> Lwowskie Dzieci, </a:t>
            </a:r>
            <a:br>
              <a:rPr lang="pl-PL" i="1" dirty="0" smtClean="0"/>
            </a:br>
            <a:r>
              <a:rPr lang="pl-PL" i="1" dirty="0" smtClean="0"/>
              <a:t>Drży karabin w słabej dłoni, </a:t>
            </a:r>
            <a:br>
              <a:rPr lang="pl-PL" i="1" dirty="0" smtClean="0"/>
            </a:br>
            <a:r>
              <a:rPr lang="pl-PL" i="1" dirty="0" smtClean="0"/>
              <a:t>niech ich Łaska Boska broni. </a:t>
            </a:r>
          </a:p>
          <a:p>
            <a:r>
              <a:rPr lang="pl-PL" i="1" dirty="0" smtClean="0"/>
              <a:t>Czemu łza z twych oczu płynie, </a:t>
            </a:r>
            <a:br>
              <a:rPr lang="pl-PL" i="1" dirty="0" smtClean="0"/>
            </a:br>
            <a:r>
              <a:rPr lang="pl-PL" i="1" dirty="0" smtClean="0"/>
              <a:t>Wszak nie każdy żołnierz ginie, </a:t>
            </a:r>
            <a:br>
              <a:rPr lang="pl-PL" i="1" dirty="0" smtClean="0"/>
            </a:br>
            <a:r>
              <a:rPr lang="pl-PL" i="1" dirty="0" smtClean="0"/>
              <a:t>Tylko pacierz zmów, może wrócę zdrów </a:t>
            </a:r>
            <a:br>
              <a:rPr lang="pl-PL" i="1" dirty="0" smtClean="0"/>
            </a:br>
            <a:r>
              <a:rPr lang="pl-PL" i="1" dirty="0" smtClean="0"/>
              <a:t>I zobaczę wolny Lwów. 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4932040" y="3314015"/>
            <a:ext cx="403244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  <a:p>
            <a:r>
              <a:rPr lang="pl-PL" i="1" dirty="0"/>
              <a:t>Prowadź</a:t>
            </a:r>
            <a:r>
              <a:rPr lang="pl-PL" i="1" dirty="0" smtClean="0"/>
              <a:t>, </a:t>
            </a:r>
            <a:r>
              <a:rPr lang="pl-PL" i="1" dirty="0" err="1" smtClean="0"/>
              <a:t>prowadź</a:t>
            </a:r>
            <a:r>
              <a:rPr lang="pl-PL" i="1" dirty="0"/>
              <a:t>, Panno Święta, </a:t>
            </a:r>
            <a:br>
              <a:rPr lang="pl-PL" i="1" dirty="0"/>
            </a:br>
            <a:r>
              <a:rPr lang="pl-PL" i="1" dirty="0"/>
              <a:t>Walczą Lwowskie dziś Orlęta, </a:t>
            </a:r>
            <a:br>
              <a:rPr lang="pl-PL" i="1" dirty="0"/>
            </a:br>
            <a:r>
              <a:rPr lang="pl-PL" i="1" dirty="0"/>
              <a:t>Przysięgają Tobie święcie: </a:t>
            </a:r>
            <a:br>
              <a:rPr lang="pl-PL" i="1" dirty="0"/>
            </a:br>
            <a:r>
              <a:rPr lang="pl-PL" i="1" dirty="0"/>
              <a:t>Polskim Lwów na wieki będzie. </a:t>
            </a:r>
          </a:p>
          <a:p>
            <a:r>
              <a:rPr lang="pl-PL" i="1" dirty="0"/>
              <a:t>Zapał w młodej duszy płonie, </a:t>
            </a:r>
            <a:br>
              <a:rPr lang="pl-PL" i="1" dirty="0"/>
            </a:br>
            <a:r>
              <a:rPr lang="pl-PL" i="1" dirty="0"/>
              <a:t>Kulom nadstawiają skronie. </a:t>
            </a:r>
            <a:br>
              <a:rPr lang="pl-PL" i="1" dirty="0"/>
            </a:br>
            <a:r>
              <a:rPr lang="pl-PL" i="1" dirty="0"/>
              <a:t>Święty domu próg nie przekroczy wróg, </a:t>
            </a:r>
            <a:br>
              <a:rPr lang="pl-PL" i="1" dirty="0"/>
            </a:br>
            <a:r>
              <a:rPr lang="pl-PL" i="1" dirty="0"/>
              <a:t>A więc prowadź, </a:t>
            </a:r>
            <a:r>
              <a:rPr lang="pl-PL" i="1" dirty="0" err="1" smtClean="0"/>
              <a:t>prowadź</a:t>
            </a:r>
            <a:r>
              <a:rPr lang="pl-PL" i="1" dirty="0"/>
              <a:t>, Bóg! </a:t>
            </a:r>
          </a:p>
          <a:p>
            <a:endParaRPr lang="pl-PL" dirty="0"/>
          </a:p>
        </p:txBody>
      </p:sp>
      <p:pic>
        <p:nvPicPr>
          <p:cNvPr id="9" name="Obraz 8" descr="mapa_krol_galicji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1556792"/>
            <a:ext cx="956835" cy="9361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8" grpId="0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type="subTitle" idx="1"/>
          </p:nvPr>
        </p:nvSpPr>
        <p:spPr>
          <a:xfrm>
            <a:off x="827584" y="2852936"/>
            <a:ext cx="7704856" cy="1752600"/>
          </a:xfrm>
        </p:spPr>
        <p:txBody>
          <a:bodyPr>
            <a:normAutofit/>
          </a:bodyPr>
          <a:lstStyle/>
          <a:p>
            <a:pPr algn="ctr"/>
            <a:r>
              <a:rPr lang="pl-PL" sz="4800" dirty="0" smtClean="0"/>
              <a:t>Mapy </a:t>
            </a:r>
            <a:endParaRPr lang="pl-PL" sz="4800" dirty="0"/>
          </a:p>
        </p:txBody>
      </p:sp>
      <p:pic>
        <p:nvPicPr>
          <p:cNvPr id="1036" name="Picture 12" descr="C:\Users\Pati\AppData\Local\Microsoft\Windows\Temporary Internet Files\Content.IE5\0W46TUUX\MC90029051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717032"/>
            <a:ext cx="3024336" cy="289078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410px-Frontwschodni_luty191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-315416"/>
            <a:ext cx="4478100" cy="654239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3" name="pole tekstowe 2"/>
          <p:cNvSpPr txBox="1"/>
          <p:nvPr/>
        </p:nvSpPr>
        <p:spPr>
          <a:xfrm>
            <a:off x="7452320" y="61653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hlinkClick r:id="rId3" action="ppaction://hlinksldjump"/>
              </a:rPr>
              <a:t>WRÓĆ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487px-Polish-Ukrainian_War_-_final_sta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-171400"/>
            <a:ext cx="5129613" cy="62646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123728" y="6237312"/>
            <a:ext cx="49685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dirty="0"/>
              <a:t>Przebieg działań wojennych maj-lipiec 1919r.</a:t>
            </a:r>
          </a:p>
        </p:txBody>
      </p:sp>
      <p:sp>
        <p:nvSpPr>
          <p:cNvPr id="6" name="pole tekstowe 5">
            <a:hlinkClick r:id="rId3" action="ppaction://hlinksldjump"/>
          </p:cNvPr>
          <p:cNvSpPr txBox="1"/>
          <p:nvPr/>
        </p:nvSpPr>
        <p:spPr>
          <a:xfrm>
            <a:off x="7884368" y="61653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hlinkClick r:id="rId3" action="ppaction://hlinksldjump"/>
              </a:rPr>
              <a:t>WRÓĆ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 descr="mapa_krol_galicj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548680"/>
            <a:ext cx="5486400" cy="53675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3" name="pole tekstowe 2"/>
          <p:cNvSpPr txBox="1"/>
          <p:nvPr/>
        </p:nvSpPr>
        <p:spPr>
          <a:xfrm>
            <a:off x="3779912" y="602128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Mapa Galicji</a:t>
            </a:r>
            <a:endParaRPr lang="pl-PL" dirty="0"/>
          </a:p>
        </p:txBody>
      </p:sp>
      <p:sp>
        <p:nvSpPr>
          <p:cNvPr id="4" name="pole tekstowe 3">
            <a:hlinkClick r:id="rId3" action="ppaction://hlinksldjump"/>
          </p:cNvPr>
          <p:cNvSpPr txBox="1"/>
          <p:nvPr/>
        </p:nvSpPr>
        <p:spPr>
          <a:xfrm>
            <a:off x="7596336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hlinkClick r:id="rId4" action="ppaction://hlinksldjump"/>
              </a:rPr>
              <a:t>WRÓĆ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Wyjaśnienie skrótów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68680" lvl="1" indent="-457200">
              <a:buFont typeface="Wingdings" pitchFamily="2" charset="2"/>
              <a:buChar char="v"/>
            </a:pPr>
            <a:r>
              <a:rPr lang="pl-PL" sz="2200" dirty="0"/>
              <a:t>Ukraińska Rada Narodowa (UNR) – oficjalnie powstała 19 października 1918 we Lwowie </a:t>
            </a:r>
            <a:endParaRPr lang="pl-PL" sz="2200" dirty="0" smtClean="0"/>
          </a:p>
          <a:p>
            <a:pPr marL="868680" lvl="1" indent="-457200">
              <a:buFont typeface="Wingdings" pitchFamily="2" charset="2"/>
              <a:buChar char="v"/>
            </a:pPr>
            <a:endParaRPr lang="pl-PL" sz="2200" dirty="0"/>
          </a:p>
          <a:p>
            <a:pPr marL="868680" lvl="1" indent="-457200">
              <a:buFont typeface="Wingdings" pitchFamily="2" charset="2"/>
              <a:buChar char="v"/>
            </a:pPr>
            <a:r>
              <a:rPr lang="pl-PL" sz="2200" dirty="0"/>
              <a:t>Polska Organizacja Wojskowa (POW) – tajna organizacja wojskowa powstała w sierpniu 1914 w Warszawie z inicjatywy Józefa </a:t>
            </a:r>
            <a:r>
              <a:rPr lang="pl-PL" sz="2200" dirty="0" smtClean="0"/>
              <a:t>Piłsudskiego</a:t>
            </a:r>
          </a:p>
          <a:p>
            <a:pPr marL="868680" lvl="1" indent="-457200">
              <a:buFont typeface="Wingdings" pitchFamily="2" charset="2"/>
              <a:buChar char="v"/>
            </a:pPr>
            <a:endParaRPr lang="pl-PL" sz="2200" dirty="0"/>
          </a:p>
          <a:p>
            <a:pPr marL="868680" lvl="1" indent="-457200">
              <a:buFont typeface="Wingdings" pitchFamily="2" charset="2"/>
              <a:buChar char="v"/>
            </a:pPr>
            <a:r>
              <a:rPr lang="pl-PL" sz="2200" dirty="0" err="1"/>
              <a:t>Ukrainska</a:t>
            </a:r>
            <a:r>
              <a:rPr lang="pl-PL" sz="2200" dirty="0"/>
              <a:t> </a:t>
            </a:r>
            <a:r>
              <a:rPr lang="pl-PL" sz="2200" dirty="0" err="1"/>
              <a:t>halytska</a:t>
            </a:r>
            <a:r>
              <a:rPr lang="pl-PL" sz="2200" dirty="0"/>
              <a:t> </a:t>
            </a:r>
            <a:r>
              <a:rPr lang="pl-PL" sz="2200" dirty="0" err="1"/>
              <a:t>armiia</a:t>
            </a:r>
            <a:r>
              <a:rPr lang="pl-PL" sz="2200" dirty="0"/>
              <a:t> (UHA)</a:t>
            </a:r>
            <a:r>
              <a:rPr lang="pl-PL" sz="2200" b="1" dirty="0"/>
              <a:t> – </a:t>
            </a:r>
            <a:r>
              <a:rPr lang="pl-PL" sz="2200" dirty="0"/>
              <a:t>regularna armia</a:t>
            </a:r>
            <a:r>
              <a:rPr lang="pl-PL" sz="2200" b="1" dirty="0"/>
              <a:t> </a:t>
            </a:r>
            <a:r>
              <a:rPr lang="pl-PL" sz="2200" dirty="0" err="1"/>
              <a:t>Zachodnioukraińskiej</a:t>
            </a:r>
            <a:r>
              <a:rPr lang="pl-PL" sz="2200" dirty="0"/>
              <a:t> Republiki </a:t>
            </a:r>
            <a:r>
              <a:rPr lang="pl-PL" sz="2200" dirty="0" smtClean="0"/>
              <a:t>Ludowej</a:t>
            </a:r>
          </a:p>
          <a:p>
            <a:pPr marL="868680" lvl="1" indent="-457200">
              <a:buFont typeface="Wingdings" pitchFamily="2" charset="2"/>
              <a:buChar char="v"/>
            </a:pPr>
            <a:endParaRPr lang="pl-PL" sz="2200" dirty="0"/>
          </a:p>
          <a:p>
            <a:pPr marL="868680" lvl="1" indent="-457200">
              <a:buFont typeface="Wingdings" pitchFamily="2" charset="2"/>
              <a:buChar char="v"/>
            </a:pPr>
            <a:r>
              <a:rPr lang="pl-PL" sz="2200" dirty="0" err="1"/>
              <a:t>Zachodnioukraińska</a:t>
            </a:r>
            <a:r>
              <a:rPr lang="pl-PL" sz="2200" dirty="0"/>
              <a:t> Republika Ludowa (ZURL) – utworzona w 1918, prez. J. </a:t>
            </a:r>
            <a:r>
              <a:rPr lang="pl-PL" sz="2200" dirty="0" err="1" smtClean="0"/>
              <a:t>Petruszewycz</a:t>
            </a:r>
            <a:endParaRPr lang="pl-PL" sz="2200" dirty="0" smtClean="0"/>
          </a:p>
          <a:p>
            <a:pPr marL="868680" lvl="1" indent="-457200">
              <a:buFont typeface="Wingdings" pitchFamily="2" charset="2"/>
              <a:buChar char="v"/>
            </a:pPr>
            <a:endParaRPr lang="pl-PL" sz="2200" dirty="0"/>
          </a:p>
          <a:p>
            <a:pPr marL="868680" lvl="1" indent="-457200">
              <a:buFont typeface="Wingdings" pitchFamily="2" charset="2"/>
              <a:buChar char="v"/>
            </a:pPr>
            <a:r>
              <a:rPr lang="pl-PL" sz="2200" dirty="0"/>
              <a:t>Ukraińska Republika Ludowa (URL) - jedno z dwóch państw ukraińskich (obok ZURL) powstałych w wyniku I wojny światowej.</a:t>
            </a:r>
          </a:p>
          <a:p>
            <a:pPr lvl="0"/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type="subTitle" idx="1"/>
          </p:nvPr>
        </p:nvSpPr>
        <p:spPr>
          <a:xfrm>
            <a:off x="827584" y="2852936"/>
            <a:ext cx="7704856" cy="1752600"/>
          </a:xfrm>
        </p:spPr>
        <p:txBody>
          <a:bodyPr>
            <a:normAutofit/>
          </a:bodyPr>
          <a:lstStyle/>
          <a:p>
            <a:pPr algn="ctr"/>
            <a:r>
              <a:rPr lang="pl-PL" sz="4800" dirty="0" smtClean="0"/>
              <a:t>Walki uliczne we Lwowie</a:t>
            </a:r>
            <a:endParaRPr lang="pl-PL" sz="4800" dirty="0"/>
          </a:p>
        </p:txBody>
      </p:sp>
      <p:pic>
        <p:nvPicPr>
          <p:cNvPr id="10" name="Obraz 9" descr="orleta lwowsk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01458" y="3789040"/>
            <a:ext cx="3986766" cy="27363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219200"/>
          </a:xfrm>
        </p:spPr>
        <p:txBody>
          <a:bodyPr/>
          <a:lstStyle/>
          <a:p>
            <a:pPr algn="ctr"/>
            <a:r>
              <a:rPr lang="pl-PL" dirty="0" smtClean="0"/>
              <a:t>Walki uliczne we Lwowie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pl-PL" b="1" dirty="0" smtClean="0"/>
              <a:t>W październiku 1918</a:t>
            </a:r>
            <a:r>
              <a:rPr lang="pl-PL" dirty="0" smtClean="0"/>
              <a:t> Rada Regencyjna ogłosiła manifest do narodu polskiego, ogłaszający powstanie niepodległego państwa polskiego</a:t>
            </a:r>
            <a:r>
              <a:rPr lang="pl-PL" dirty="0" smtClean="0"/>
              <a:t>.</a:t>
            </a:r>
          </a:p>
          <a:p>
            <a:pPr lvl="0"/>
            <a:endParaRPr lang="pl-PL" dirty="0" smtClean="0"/>
          </a:p>
          <a:p>
            <a:pPr lvl="0"/>
            <a:r>
              <a:rPr lang="pl-PL" b="1" dirty="0" smtClean="0"/>
              <a:t>11 października 1918</a:t>
            </a:r>
            <a:r>
              <a:rPr lang="pl-PL" dirty="0" smtClean="0"/>
              <a:t> zarząd miasta Lwowa wysłał do Rady Regencyjnej list zapewniający, że mieszkańcy miasta wezmą aktywny udział w budowie niepodległej Rzeczpospolitej. </a:t>
            </a:r>
            <a:endParaRPr lang="pl-PL" dirty="0" smtClean="0"/>
          </a:p>
          <a:p>
            <a:pPr lvl="0"/>
            <a:endParaRPr lang="pl-PL" dirty="0" smtClean="0"/>
          </a:p>
          <a:p>
            <a:pPr lvl="0"/>
            <a:r>
              <a:rPr lang="pl-PL" dirty="0" smtClean="0"/>
              <a:t>Na mocy dekretów Rady i rozkazu jej Komisji Wojskowej płk W. Sikorski rozpoczął organizację we Lwowie oddziałów Wojska Polskiego, powołując Komendę Okręgową</a:t>
            </a:r>
            <a:r>
              <a:rPr lang="pl-PL" dirty="0" smtClean="0"/>
              <a:t>.</a:t>
            </a:r>
          </a:p>
          <a:p>
            <a:pPr lvl="0"/>
            <a:endParaRPr lang="pl-PL" dirty="0" smtClean="0"/>
          </a:p>
          <a:p>
            <a:pPr lvl="0"/>
            <a:r>
              <a:rPr lang="pl-PL" b="1" dirty="0" smtClean="0"/>
              <a:t>Od lata 1918</a:t>
            </a:r>
            <a:r>
              <a:rPr lang="pl-PL" dirty="0" smtClean="0"/>
              <a:t> istniały Polskie Kadry Wojskowe powiązane z Narodową Demokracją. Na ich czele stał kpt. armii austriackiej C. Mączyński, członek Ligi Narodowej</a:t>
            </a:r>
            <a:r>
              <a:rPr lang="pl-PL" dirty="0" smtClean="0"/>
              <a:t>.</a:t>
            </a:r>
          </a:p>
          <a:p>
            <a:pPr lvl="0"/>
            <a:endParaRPr lang="pl-PL" dirty="0" smtClean="0"/>
          </a:p>
          <a:p>
            <a:pPr lvl="0"/>
            <a:r>
              <a:rPr lang="pl-PL" dirty="0" smtClean="0"/>
              <a:t>W tym czasie nastąpiło ożywienie działalności niepodległościowych organizacji ukraińskich.</a:t>
            </a:r>
          </a:p>
          <a:p>
            <a:endParaRPr lang="pl-PL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WSikorsk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22270" y="476672"/>
            <a:ext cx="2758042" cy="20882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Obraz 2" descr="imagesCA8UUDO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0606" y="1844824"/>
            <a:ext cx="2085210" cy="289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Obraz 3" descr="imagesCA5ZPTZ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21950" y="3212976"/>
            <a:ext cx="4050450" cy="32403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pole tekstowe 4"/>
          <p:cNvSpPr txBox="1"/>
          <p:nvPr/>
        </p:nvSpPr>
        <p:spPr>
          <a:xfrm>
            <a:off x="467544" y="4746630"/>
            <a:ext cx="2952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 smtClean="0"/>
              <a:t>Portret  </a:t>
            </a:r>
            <a:r>
              <a:rPr lang="pl-PL" sz="1600" dirty="0" err="1" smtClean="0"/>
              <a:t>płk</a:t>
            </a:r>
            <a:r>
              <a:rPr lang="pl-PL" sz="1600" dirty="0" smtClean="0"/>
              <a:t>. W. Sikorskiego</a:t>
            </a:r>
            <a:endParaRPr lang="pl-PL" sz="16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4211960" y="2636912"/>
            <a:ext cx="36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 smtClean="0"/>
              <a:t>Gen. Władysław Sikorski</a:t>
            </a:r>
            <a:endParaRPr lang="pl-PL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Walki uliczne we Lwowie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pl-PL" b="1" dirty="0" smtClean="0"/>
              <a:t>W pierwszej połowie października 1918</a:t>
            </a:r>
            <a:r>
              <a:rPr lang="pl-PL" dirty="0" smtClean="0"/>
              <a:t> zwołano do Lwowa delegatów z ziem należących przed wojną do </a:t>
            </a:r>
            <a:r>
              <a:rPr lang="pl-PL" dirty="0" err="1" smtClean="0"/>
              <a:t>Austro-Węgier</a:t>
            </a:r>
            <a:r>
              <a:rPr lang="pl-PL" dirty="0" smtClean="0"/>
              <a:t>, na których mieszkali Ukraińcy – Galicji Wschodniej, Bukowiny i Rusi Zakarpackiej</a:t>
            </a:r>
            <a:r>
              <a:rPr lang="pl-PL" dirty="0" smtClean="0"/>
              <a:t>.</a:t>
            </a:r>
          </a:p>
          <a:p>
            <a:pPr lvl="0"/>
            <a:endParaRPr lang="pl-PL" dirty="0" smtClean="0"/>
          </a:p>
          <a:p>
            <a:pPr lvl="0"/>
            <a:r>
              <a:rPr lang="pl-PL" b="1" dirty="0" smtClean="0"/>
              <a:t>19 października 1918</a:t>
            </a:r>
            <a:r>
              <a:rPr lang="pl-PL" dirty="0" smtClean="0"/>
              <a:t> delegaci utworzyli Ukraińską Radę Narodową (URN), która ogłosiła utworzenie państwa ukraińskiego z ziem wschodniej Galicji aż po rzekę San</a:t>
            </a:r>
            <a:r>
              <a:rPr lang="pl-PL" dirty="0" smtClean="0"/>
              <a:t>.</a:t>
            </a:r>
          </a:p>
          <a:p>
            <a:pPr lvl="0"/>
            <a:endParaRPr lang="pl-PL" dirty="0" smtClean="0"/>
          </a:p>
          <a:p>
            <a:pPr lvl="0"/>
            <a:r>
              <a:rPr lang="pl-PL" b="1" dirty="0" smtClean="0"/>
              <a:t>20 października 1918</a:t>
            </a:r>
            <a:r>
              <a:rPr lang="pl-PL" dirty="0" smtClean="0"/>
              <a:t> podczas posiedzenia Rady Miejskiej Lwowa przyjęto rezolucję o przyłączeniu miasta do Polski. Aktowi sprzeciwili się radni ukraińscy, uznając go za bezprawny</a:t>
            </a:r>
            <a:r>
              <a:rPr lang="pl-PL" dirty="0" smtClean="0"/>
              <a:t>.</a:t>
            </a:r>
          </a:p>
          <a:p>
            <a:pPr lvl="0"/>
            <a:endParaRPr lang="pl-PL" dirty="0" smtClean="0"/>
          </a:p>
          <a:p>
            <a:pPr lvl="0"/>
            <a:r>
              <a:rPr lang="pl-PL" b="1" dirty="0" smtClean="0"/>
              <a:t>30 października 1918</a:t>
            </a:r>
            <a:r>
              <a:rPr lang="pl-PL" dirty="0" smtClean="0"/>
              <a:t> komendant lwowskiego okręgu Polskiej Organizacji Wojskowej (POW) – por. Ludwik de </a:t>
            </a:r>
            <a:r>
              <a:rPr lang="pl-PL" dirty="0" err="1" smtClean="0"/>
              <a:t>Laveaux</a:t>
            </a:r>
            <a:r>
              <a:rPr lang="pl-PL" dirty="0" smtClean="0"/>
              <a:t> poinformował komendantów grup, że następnego dnia planuje zbrojne zajęcia Lwowa w imieniu Rzeczpospolitej, uprzedzając podobną akcję ze strony Ukraińców. Tego samego dnia ogłoszono także mobilizację, która spotkała się z szerokim odzewem, zwłaszcza wśród młodzieży.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Walki uliczne we Lwowie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pl-PL" b="1" dirty="0" smtClean="0"/>
              <a:t>1 listopada 1918</a:t>
            </a:r>
            <a:r>
              <a:rPr lang="pl-PL" dirty="0" smtClean="0"/>
              <a:t> nad ranem, żołnierze podlegający Ukraińskiemu Komitetowi Wojskowemu, uprzedzając polską akcję, opanowali większość gmachów publicznych we Lwowie</a:t>
            </a:r>
            <a:r>
              <a:rPr lang="pl-PL" dirty="0" smtClean="0"/>
              <a:t>.</a:t>
            </a:r>
          </a:p>
          <a:p>
            <a:pPr lvl="0"/>
            <a:endParaRPr lang="pl-PL" dirty="0" smtClean="0"/>
          </a:p>
          <a:p>
            <a:pPr lvl="0"/>
            <a:r>
              <a:rPr lang="pl-PL" dirty="0" smtClean="0"/>
              <a:t>W odpowiedzi powstały spontanicznie, w zachodniej części miasta, dwa polskie punkty oporu z bardzo nieliczną początkowo i słabo uzbrojoną załogą. Obie placówki rozpoczęły akcję obronną</a:t>
            </a:r>
            <a:r>
              <a:rPr lang="pl-PL" dirty="0" smtClean="0"/>
              <a:t>.</a:t>
            </a:r>
          </a:p>
          <a:p>
            <a:pPr lvl="0"/>
            <a:endParaRPr lang="pl-PL" dirty="0" smtClean="0"/>
          </a:p>
          <a:p>
            <a:pPr lvl="0"/>
            <a:r>
              <a:rPr lang="pl-PL" dirty="0" smtClean="0"/>
              <a:t>Wkrótce powołano Naczelną Komendę Obrony Lwowa na </a:t>
            </a:r>
            <a:r>
              <a:rPr lang="pl-PL" dirty="0" smtClean="0"/>
              <a:t>czele </a:t>
            </a:r>
            <a:r>
              <a:rPr lang="pl-PL" dirty="0" smtClean="0"/>
              <a:t>z kpt. Czesławem Mączyńskim</a:t>
            </a:r>
            <a:r>
              <a:rPr lang="pl-PL" dirty="0" smtClean="0"/>
              <a:t>.</a:t>
            </a:r>
          </a:p>
          <a:p>
            <a:pPr lvl="0"/>
            <a:endParaRPr lang="pl-PL" dirty="0" smtClean="0"/>
          </a:p>
          <a:p>
            <a:pPr lvl="0"/>
            <a:r>
              <a:rPr lang="pl-PL" b="1" dirty="0" smtClean="0"/>
              <a:t>17 listopada 1918</a:t>
            </a:r>
            <a:r>
              <a:rPr lang="pl-PL" dirty="0" smtClean="0"/>
              <a:t> rozkazem Józefa Piłsudskiego na czele Naczelnego Dowództwa Wojsk Polskich w Galicji Wschodniej, potocznie nazywanego Armią Wschód, stanął gen. Tadeusz Rozwadowski</a:t>
            </a:r>
            <a:r>
              <a:rPr lang="pl-PL" dirty="0" smtClean="0"/>
              <a:t>.</a:t>
            </a:r>
          </a:p>
          <a:p>
            <a:pPr lvl="0"/>
            <a:endParaRPr lang="pl-PL" dirty="0" smtClean="0"/>
          </a:p>
          <a:p>
            <a:pPr lvl="0"/>
            <a:r>
              <a:rPr lang="pl-PL" dirty="0" smtClean="0"/>
              <a:t>Walki we Lwowie trwały do </a:t>
            </a:r>
            <a:r>
              <a:rPr lang="pl-PL" b="1" dirty="0" smtClean="0"/>
              <a:t>21 listopada 1918</a:t>
            </a:r>
            <a:r>
              <a:rPr lang="pl-PL" dirty="0" smtClean="0"/>
              <a:t>, kiedy to Polacy uzyskali znaczną przewagę dzięki pomocy w ludziach i sprzęcie, dostarczanej z Przemyśla.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5724128" y="2924944"/>
            <a:ext cx="3168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/>
              <a:t>P</a:t>
            </a:r>
            <a:r>
              <a:rPr lang="pl-PL" sz="1600" dirty="0" smtClean="0"/>
              <a:t>or. Ludwik de </a:t>
            </a:r>
            <a:r>
              <a:rPr lang="pl-PL" sz="1600" dirty="0" err="1" smtClean="0"/>
              <a:t>Laveaux</a:t>
            </a:r>
            <a:endParaRPr lang="pl-PL" sz="16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179512" y="6330806"/>
            <a:ext cx="3456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 smtClean="0"/>
              <a:t>Grupa zdobywców Lwowa</a:t>
            </a:r>
            <a:endParaRPr lang="pl-PL" sz="1600" dirty="0"/>
          </a:p>
        </p:txBody>
      </p:sp>
      <p:pic>
        <p:nvPicPr>
          <p:cNvPr id="7" name="Obraz 6" descr="3_%20Ludwik%20de%20Laveaux%20do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332656"/>
            <a:ext cx="1656184" cy="25677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Obraz 7" descr="grupa zdobywcow Lwow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3234578"/>
            <a:ext cx="2555518" cy="30027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Obraz 8" descr="polacy zdobyli cerkiew_prowizoryczny cmentar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2" y="3396444"/>
            <a:ext cx="3168352" cy="28515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pole tekstowe 9"/>
          <p:cNvSpPr txBox="1"/>
          <p:nvPr/>
        </p:nvSpPr>
        <p:spPr>
          <a:xfrm>
            <a:off x="3959424" y="6309320"/>
            <a:ext cx="4933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Prowizoryczny cmentarz - Polacy zdobyli cerkiew</a:t>
            </a:r>
          </a:p>
        </p:txBody>
      </p:sp>
      <p:pic>
        <p:nvPicPr>
          <p:cNvPr id="11" name="Obraz 10" descr="Pilsudski 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351273"/>
            <a:ext cx="1435224" cy="21416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pole tekstowe 11"/>
          <p:cNvSpPr txBox="1"/>
          <p:nvPr/>
        </p:nvSpPr>
        <p:spPr>
          <a:xfrm>
            <a:off x="1403648" y="2564904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Józef Piłsudski</a:t>
            </a:r>
          </a:p>
        </p:txBody>
      </p:sp>
      <p:pic>
        <p:nvPicPr>
          <p:cNvPr id="13" name="Obraz 12" descr="Pilsudski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123728" y="404664"/>
            <a:ext cx="2162175" cy="2114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type="subTitle" idx="1"/>
          </p:nvPr>
        </p:nvSpPr>
        <p:spPr>
          <a:xfrm>
            <a:off x="827584" y="2852936"/>
            <a:ext cx="7704856" cy="1752600"/>
          </a:xfrm>
        </p:spPr>
        <p:txBody>
          <a:bodyPr>
            <a:normAutofit/>
          </a:bodyPr>
          <a:lstStyle/>
          <a:p>
            <a:pPr algn="ctr"/>
            <a:r>
              <a:rPr lang="pl-PL" sz="4800" dirty="0" smtClean="0"/>
              <a:t>Oblężenie Lwowa</a:t>
            </a:r>
            <a:endParaRPr lang="pl-PL" sz="4800" dirty="0"/>
          </a:p>
        </p:txBody>
      </p:sp>
      <p:pic>
        <p:nvPicPr>
          <p:cNvPr id="7" name="Obraz 6" descr="odz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3933056"/>
            <a:ext cx="2376264" cy="2446154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dlewnia metali">
  <a:themeElements>
    <a:clrScheme name="Odlewnia metali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dlewnia metali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dlewnia metali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333</TotalTime>
  <Words>1436</Words>
  <Application>Microsoft Office PowerPoint</Application>
  <PresentationFormat>Pokaz na ekranie (4:3)</PresentationFormat>
  <Paragraphs>140</Paragraphs>
  <Slides>24</Slides>
  <Notes>0</Notes>
  <HiddenSlides>0</HiddenSlides>
  <MMClips>1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5" baseType="lpstr">
      <vt:lpstr>Odlewnia metali</vt:lpstr>
      <vt:lpstr>Walki w Galicji 1918 - 1921 </vt:lpstr>
      <vt:lpstr> </vt:lpstr>
      <vt:lpstr> </vt:lpstr>
      <vt:lpstr>Walki uliczne we Lwowie</vt:lpstr>
      <vt:lpstr>Slajd 5</vt:lpstr>
      <vt:lpstr>Walki uliczne we Lwowie</vt:lpstr>
      <vt:lpstr>Walki uliczne we Lwowie</vt:lpstr>
      <vt:lpstr>Slajd 8</vt:lpstr>
      <vt:lpstr> </vt:lpstr>
      <vt:lpstr>Oblężenie  Lwowa </vt:lpstr>
      <vt:lpstr>Oblężenie  Lwowa </vt:lpstr>
      <vt:lpstr>Slajd 12</vt:lpstr>
      <vt:lpstr>Oblężenie  Lwowa </vt:lpstr>
      <vt:lpstr>Oblężenie  Lwowa </vt:lpstr>
      <vt:lpstr>Slajd 15</vt:lpstr>
      <vt:lpstr>Oblężenie  Lwowa </vt:lpstr>
      <vt:lpstr> </vt:lpstr>
      <vt:lpstr>Po zakończeniu walk </vt:lpstr>
      <vt:lpstr>Po zakończeniu walk </vt:lpstr>
      <vt:lpstr> </vt:lpstr>
      <vt:lpstr>Slajd 21</vt:lpstr>
      <vt:lpstr>Slajd 22</vt:lpstr>
      <vt:lpstr>Slajd 23</vt:lpstr>
      <vt:lpstr>Wyjaśnienie skrótów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Pati</dc:creator>
  <cp:lastModifiedBy>Pati</cp:lastModifiedBy>
  <cp:revision>47</cp:revision>
  <dcterms:created xsi:type="dcterms:W3CDTF">2010-11-07T13:32:02Z</dcterms:created>
  <dcterms:modified xsi:type="dcterms:W3CDTF">2010-11-07T19:05:24Z</dcterms:modified>
</cp:coreProperties>
</file>