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2" r:id="rId6"/>
    <p:sldId id="264" r:id="rId7"/>
    <p:sldId id="260" r:id="rId8"/>
    <p:sldId id="261" r:id="rId9"/>
    <p:sldId id="258" r:id="rId10"/>
    <p:sldId id="265" r:id="rId11"/>
    <p:sldId id="266" r:id="rId1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0000"/>
    <a:srgbClr val="008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8"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7BCFF194-65EA-4AD6-9C01-5B5753CC9E4B}" type="datetimeFigureOut">
              <a:rPr lang="pl-PL"/>
              <a:pPr>
                <a:defRPr/>
              </a:pPr>
              <a:t>2010-12-07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93CE322-EC5B-4189-BAE1-2B1591C29956}"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85FCA393-F96F-4C03-9D84-20BB363D1516}" type="datetimeFigureOut">
              <a:rPr lang="pl-PL"/>
              <a:pPr>
                <a:defRPr/>
              </a:pPr>
              <a:t>2010-12-07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8938929D-BCDC-43B1-BA91-3D45F1AA9A72}"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C142E07C-6EC4-4849-9037-7A0A5E6DA342}" type="datetimeFigureOut">
              <a:rPr lang="pl-PL"/>
              <a:pPr>
                <a:defRPr/>
              </a:pPr>
              <a:t>2010-12-07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64CC704-46CA-4128-8AD9-82B5B910372E}"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CC24F4E6-3B3B-40C0-AA9F-02F90150B16D}" type="datetimeFigureOut">
              <a:rPr lang="pl-PL"/>
              <a:pPr>
                <a:defRPr/>
              </a:pPr>
              <a:t>2010-12-07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89486A7E-296F-4294-8786-D5A55D07B463}"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D3358C56-F0F3-4B11-AD37-D7743D53C91B}" type="datetimeFigureOut">
              <a:rPr lang="pl-PL"/>
              <a:pPr>
                <a:defRPr/>
              </a:pPr>
              <a:t>2010-12-07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477C39F4-68DA-44F9-9101-1EA8222CA380}"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3D2D3909-6DFD-40EC-9CD4-62BEEFF9A4BE}" type="datetimeFigureOut">
              <a:rPr lang="pl-PL"/>
              <a:pPr>
                <a:defRPr/>
              </a:pPr>
              <a:t>2010-12-07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0171976-C370-46FE-A05E-199A2A40EDCC}"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CAB87435-6416-4D2F-B515-65B664DA2E93}" type="datetimeFigureOut">
              <a:rPr lang="pl-PL"/>
              <a:pPr>
                <a:defRPr/>
              </a:pPr>
              <a:t>2010-12-07</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3A145984-C058-4105-A7AF-5AF680BEB1BE}"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47FFC25E-4E4F-40F5-84F9-D05629FB0432}" type="datetimeFigureOut">
              <a:rPr lang="pl-PL"/>
              <a:pPr>
                <a:defRPr/>
              </a:pPr>
              <a:t>2010-12-07</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14C289D0-4D57-4515-957D-338DD5A90C45}"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A9573343-2DAF-4F7A-B45D-333E63C64876}" type="datetimeFigureOut">
              <a:rPr lang="pl-PL"/>
              <a:pPr>
                <a:defRPr/>
              </a:pPr>
              <a:t>2010-12-07</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2C2E0BDB-52D8-4E6D-8E14-03FFC85C10C2}"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4D9C6B22-4075-43A6-9BF3-C33BB44F292C}" type="datetimeFigureOut">
              <a:rPr lang="pl-PL"/>
              <a:pPr>
                <a:defRPr/>
              </a:pPr>
              <a:t>2010-12-07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C14C9983-6084-4B3E-947D-5360F726FDA3}"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95D2F474-A792-4586-B455-0316BB71D4D1}" type="datetimeFigureOut">
              <a:rPr lang="pl-PL"/>
              <a:pPr>
                <a:defRPr/>
              </a:pPr>
              <a:t>2010-12-07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97B861C-876D-434B-881B-07E6A69AED58}"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304974E-7B64-49C6-9602-FAE22B262A07}" type="datetimeFigureOut">
              <a:rPr lang="pl-PL"/>
              <a:pPr>
                <a:defRPr/>
              </a:pPr>
              <a:t>2010-12-07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CBB517F-CA25-45E4-A5D1-D532DF81752A}"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marysia\2010\II%20tura\WZLOBIEL.mid"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6" descr="boze_narodzenie"/>
          <p:cNvPicPr>
            <a:picLocks noChangeAspect="1" noChangeArrowheads="1"/>
          </p:cNvPicPr>
          <p:nvPr/>
        </p:nvPicPr>
        <p:blipFill>
          <a:blip r:embed="rId3">
            <a:lum bright="50000" contrast="-70000"/>
          </a:blip>
          <a:srcRect/>
          <a:stretch>
            <a:fillRect/>
          </a:stretch>
        </p:blipFill>
        <p:spPr bwMode="auto">
          <a:xfrm>
            <a:off x="0" y="0"/>
            <a:ext cx="9144000" cy="6858000"/>
          </a:xfrm>
          <a:prstGeom prst="rect">
            <a:avLst/>
          </a:prstGeom>
          <a:noFill/>
          <a:ln w="9525">
            <a:noFill/>
            <a:miter lim="800000"/>
            <a:headEnd/>
            <a:tailEnd/>
          </a:ln>
        </p:spPr>
      </p:pic>
      <p:sp>
        <p:nvSpPr>
          <p:cNvPr id="13314" name="WordArt 8"/>
          <p:cNvSpPr>
            <a:spLocks noChangeArrowheads="1" noChangeShapeType="1" noTextEdit="1"/>
          </p:cNvSpPr>
          <p:nvPr/>
        </p:nvSpPr>
        <p:spPr bwMode="auto">
          <a:xfrm>
            <a:off x="1258888" y="4508500"/>
            <a:ext cx="6840537" cy="2016125"/>
          </a:xfrm>
          <a:prstGeom prst="rect">
            <a:avLst/>
          </a:prstGeom>
        </p:spPr>
        <p:txBody>
          <a:bodyPr wrap="none" fromWordArt="1">
            <a:prstTxWarp prst="textPlain">
              <a:avLst>
                <a:gd name="adj" fmla="val 50000"/>
              </a:avLst>
            </a:prstTxWarp>
          </a:bodyPr>
          <a:lstStyle/>
          <a:p>
            <a:pPr algn="ctr"/>
            <a:r>
              <a:rPr lang="pl-PL" sz="3600" kern="10">
                <a:ln w="47625">
                  <a:solidFill>
                    <a:schemeClr val="bg1"/>
                  </a:solidFill>
                  <a:round/>
                  <a:headEnd/>
                  <a:tailEnd/>
                </a:ln>
                <a:solidFill>
                  <a:srgbClr val="009900"/>
                </a:solidFill>
                <a:effectLst>
                  <a:outerShdw dist="107763" dir="2700000" algn="ctr" rotWithShape="0">
                    <a:srgbClr val="868686">
                      <a:alpha val="50000"/>
                    </a:srgbClr>
                  </a:outerShdw>
                </a:effectLst>
                <a:latin typeface="Arial Black"/>
              </a:rPr>
              <a:t>CHRISTMAS</a:t>
            </a:r>
          </a:p>
          <a:p>
            <a:pPr algn="ctr"/>
            <a:r>
              <a:rPr lang="pl-PL" sz="3600" kern="10">
                <a:ln w="47625">
                  <a:solidFill>
                    <a:schemeClr val="bg1"/>
                  </a:solidFill>
                  <a:round/>
                  <a:headEnd/>
                  <a:tailEnd/>
                </a:ln>
                <a:solidFill>
                  <a:srgbClr val="009900"/>
                </a:solidFill>
                <a:effectLst>
                  <a:outerShdw dist="107763" dir="2700000" algn="ctr" rotWithShape="0">
                    <a:srgbClr val="868686">
                      <a:alpha val="50000"/>
                    </a:srgbClr>
                  </a:outerShdw>
                </a:effectLst>
                <a:latin typeface="Arial Black"/>
              </a:rPr>
              <a:t>IN POLAND</a:t>
            </a:r>
          </a:p>
        </p:txBody>
      </p:sp>
      <p:sp>
        <p:nvSpPr>
          <p:cNvPr id="13315" name="WordArt 9"/>
          <p:cNvSpPr>
            <a:spLocks noChangeArrowheads="1" noChangeShapeType="1" noTextEdit="1"/>
          </p:cNvSpPr>
          <p:nvPr/>
        </p:nvSpPr>
        <p:spPr bwMode="auto">
          <a:xfrm>
            <a:off x="3563938" y="620713"/>
            <a:ext cx="4824412" cy="647700"/>
          </a:xfrm>
          <a:prstGeom prst="rect">
            <a:avLst/>
          </a:prstGeom>
        </p:spPr>
        <p:txBody>
          <a:bodyPr wrap="none" fromWordArt="1">
            <a:prstTxWarp prst="textPlain">
              <a:avLst>
                <a:gd name="adj" fmla="val 50000"/>
              </a:avLst>
            </a:prstTxWarp>
          </a:bodyPr>
          <a:lstStyle/>
          <a:p>
            <a:pPr algn="ctr"/>
            <a:r>
              <a:rPr lang="pl-PL" sz="3600" kern="10">
                <a:ln w="31750">
                  <a:solidFill>
                    <a:schemeClr val="bg1"/>
                  </a:solidFill>
                  <a:round/>
                  <a:headEnd/>
                  <a:tailEnd/>
                </a:ln>
                <a:solidFill>
                  <a:srgbClr val="FF0000"/>
                </a:solidFill>
                <a:effectLst>
                  <a:outerShdw dist="107763" dir="2700000" algn="ctr" rotWithShape="0">
                    <a:srgbClr val="868686">
                      <a:alpha val="50000"/>
                    </a:srgbClr>
                  </a:outerShdw>
                </a:effectLst>
                <a:latin typeface="Arial Black"/>
              </a:rPr>
              <a:t>Marysia Wołyniak</a:t>
            </a:r>
          </a:p>
        </p:txBody>
      </p:sp>
      <p:pic>
        <p:nvPicPr>
          <p:cNvPr id="13317" name="WZLOBIEL.mid">
            <a:hlinkClick r:id="" action="ppaction://media"/>
          </p:cNvPr>
          <p:cNvPicPr>
            <a:picLocks noRot="1" noChangeAspect="1" noChangeArrowheads="1"/>
          </p:cNvPicPr>
          <p:nvPr>
            <a:audioFile r:link="rId1"/>
          </p:nvPr>
        </p:nvPicPr>
        <p:blipFill>
          <a:blip r:embed="rId4"/>
          <a:srcRect/>
          <a:stretch>
            <a:fillRect/>
          </a:stretch>
        </p:blipFill>
        <p:spPr bwMode="auto">
          <a:xfrm>
            <a:off x="8839200" y="0"/>
            <a:ext cx="304800" cy="304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3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8">
                <p:cTn id="7" fill="hold" display="0">
                  <p:stCondLst>
                    <p:cond delay="indefinite"/>
                  </p:stCondLst>
                  <p:endCondLst>
                    <p:cond evt="onPrev" delay="0">
                      <p:tgtEl>
                        <p:sldTgt/>
                      </p:tgtEl>
                    </p:cond>
                    <p:cond evt="onStopAudio" delay="0">
                      <p:tgtEl>
                        <p:sldTgt/>
                      </p:tgtEl>
                    </p:cond>
                  </p:endCondLst>
                </p:cTn>
                <p:tgtEl>
                  <p:spTgt spid="1331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11" descr="boze_narodzenie"/>
          <p:cNvPicPr>
            <a:picLocks noChangeAspect="1" noChangeArrowheads="1"/>
          </p:cNvPicPr>
          <p:nvPr/>
        </p:nvPicPr>
        <p:blipFill>
          <a:blip r:embed="rId2">
            <a:lum bright="60000" contrast="-80000"/>
          </a:blip>
          <a:srcRect/>
          <a:stretch>
            <a:fillRect/>
          </a:stretch>
        </p:blipFill>
        <p:spPr bwMode="auto">
          <a:xfrm>
            <a:off x="0" y="0"/>
            <a:ext cx="9144000" cy="6858000"/>
          </a:xfrm>
          <a:prstGeom prst="rect">
            <a:avLst/>
          </a:prstGeom>
          <a:noFill/>
          <a:ln w="9525">
            <a:noFill/>
            <a:miter lim="800000"/>
            <a:headEnd/>
            <a:tailEnd/>
          </a:ln>
        </p:spPr>
      </p:pic>
      <p:sp>
        <p:nvSpPr>
          <p:cNvPr id="22532" name="Rectangle 4"/>
          <p:cNvSpPr>
            <a:spLocks noChangeArrowheads="1"/>
          </p:cNvSpPr>
          <p:nvPr/>
        </p:nvSpPr>
        <p:spPr bwMode="auto">
          <a:xfrm>
            <a:off x="250825" y="692150"/>
            <a:ext cx="5472113" cy="4664075"/>
          </a:xfrm>
          <a:prstGeom prst="rect">
            <a:avLst/>
          </a:prstGeom>
          <a:noFill/>
          <a:ln w="9525">
            <a:noFill/>
            <a:miter lim="800000"/>
            <a:headEnd/>
            <a:tailEnd/>
          </a:ln>
          <a:effectLst/>
        </p:spPr>
        <p:txBody>
          <a:bodyPr anchor="ctr">
            <a:spAutoFit/>
          </a:bodyPr>
          <a:lstStyle/>
          <a:p>
            <a:pPr algn="just">
              <a:lnSpc>
                <a:spcPct val="150000"/>
              </a:lnSpc>
            </a:pPr>
            <a:r>
              <a:rPr lang="pl-PL" sz="2000">
                <a:solidFill>
                  <a:srgbClr val="008000"/>
                </a:solidFill>
                <a:latin typeface="Comic Sans MS" pitchFamily="66" charset="0"/>
              </a:rPr>
              <a:t>The Polish Christmas carol or </a:t>
            </a:r>
            <a:r>
              <a:rPr lang="pl-PL" sz="2000" i="1">
                <a:solidFill>
                  <a:srgbClr val="008000"/>
                </a:solidFill>
                <a:latin typeface="Comic Sans MS" pitchFamily="66" charset="0"/>
              </a:rPr>
              <a:t>koleda</a:t>
            </a:r>
            <a:r>
              <a:rPr lang="pl-PL" sz="2000">
                <a:solidFill>
                  <a:srgbClr val="008000"/>
                </a:solidFill>
                <a:latin typeface="Comic Sans MS" pitchFamily="66" charset="0"/>
              </a:rPr>
              <a:t> is derived from the Latin word </a:t>
            </a:r>
            <a:r>
              <a:rPr lang="pl-PL" sz="2000" i="1">
                <a:solidFill>
                  <a:srgbClr val="008000"/>
                </a:solidFill>
                <a:latin typeface="Comic Sans MS" pitchFamily="66" charset="0"/>
              </a:rPr>
              <a:t>Calendae</a:t>
            </a:r>
            <a:r>
              <a:rPr lang="pl-PL" sz="2000">
                <a:solidFill>
                  <a:srgbClr val="008000"/>
                </a:solidFill>
                <a:latin typeface="Comic Sans MS" pitchFamily="66" charset="0"/>
              </a:rPr>
              <a:t>, meaning "first day of the month". Polish Christmas carols are almost all anonymous, having been composed by the people. Their origins date from the fourteen century, and many from the sixteenth and seventeenth centuries. </a:t>
            </a:r>
            <a:r>
              <a:rPr lang="pl-PL" sz="2000" i="1">
                <a:solidFill>
                  <a:srgbClr val="008000"/>
                </a:solidFill>
                <a:latin typeface="Comic Sans MS" pitchFamily="66" charset="0"/>
              </a:rPr>
              <a:t>W Zlobie Lezy</a:t>
            </a:r>
            <a:r>
              <a:rPr lang="pl-PL" sz="2000">
                <a:solidFill>
                  <a:srgbClr val="008000"/>
                </a:solidFill>
                <a:latin typeface="Comic Sans MS" pitchFamily="66" charset="0"/>
              </a:rPr>
              <a:t>, believed to have been composed in the fourteenth century, is considered to be the first Polonaise. </a:t>
            </a:r>
          </a:p>
        </p:txBody>
      </p:sp>
      <p:sp>
        <p:nvSpPr>
          <p:cNvPr id="22534" name="Rectangle 12"/>
          <p:cNvSpPr>
            <a:spLocks noChangeArrowheads="1"/>
          </p:cNvSpPr>
          <p:nvPr/>
        </p:nvSpPr>
        <p:spPr bwMode="auto">
          <a:xfrm>
            <a:off x="2411413" y="188913"/>
            <a:ext cx="4572000" cy="1004887"/>
          </a:xfrm>
          <a:prstGeom prst="rect">
            <a:avLst/>
          </a:prstGeom>
          <a:noFill/>
          <a:ln w="9525">
            <a:noFill/>
            <a:miter lim="800000"/>
            <a:headEnd/>
            <a:tailEnd/>
          </a:ln>
        </p:spPr>
        <p:txBody>
          <a:bodyPr>
            <a:spAutoFit/>
          </a:bodyPr>
          <a:lstStyle/>
          <a:p>
            <a:pPr>
              <a:spcBef>
                <a:spcPct val="50000"/>
              </a:spcBef>
            </a:pPr>
            <a:r>
              <a:rPr lang="pl-PL" sz="2400" b="1">
                <a:solidFill>
                  <a:srgbClr val="CC0000"/>
                </a:solidFill>
                <a:latin typeface="Comic Sans MS" pitchFamily="66" charset="0"/>
              </a:rPr>
              <a:t>Kolendy – Christmas Carols</a:t>
            </a:r>
            <a:r>
              <a:rPr lang="en-US" sz="2400" b="1">
                <a:solidFill>
                  <a:srgbClr val="CC0000"/>
                </a:solidFill>
                <a:latin typeface="Comic Sans MS" pitchFamily="66" charset="0"/>
              </a:rPr>
              <a:t> </a:t>
            </a:r>
            <a:endParaRPr lang="pl-PL" sz="2400" b="1">
              <a:solidFill>
                <a:srgbClr val="CC0000"/>
              </a:solidFill>
              <a:latin typeface="Comic Sans MS" pitchFamily="66" charset="0"/>
            </a:endParaRPr>
          </a:p>
          <a:p>
            <a:pPr>
              <a:spcBef>
                <a:spcPct val="50000"/>
              </a:spcBef>
            </a:pPr>
            <a:endParaRPr lang="pl-PL" sz="2400" b="1">
              <a:solidFill>
                <a:srgbClr val="CC0000"/>
              </a:solidFill>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11" descr="boze_narodzenie"/>
          <p:cNvPicPr>
            <a:picLocks noChangeAspect="1" noChangeArrowheads="1"/>
          </p:cNvPicPr>
          <p:nvPr/>
        </p:nvPicPr>
        <p:blipFill>
          <a:blip r:embed="rId2">
            <a:lum bright="60000" contrast="-80000"/>
          </a:blip>
          <a:srcRect/>
          <a:stretch>
            <a:fillRect/>
          </a:stretch>
        </p:blipFill>
        <p:spPr bwMode="auto">
          <a:xfrm>
            <a:off x="0" y="0"/>
            <a:ext cx="9144000" cy="6858000"/>
          </a:xfrm>
          <a:prstGeom prst="rect">
            <a:avLst/>
          </a:prstGeom>
          <a:noFill/>
          <a:ln w="9525">
            <a:noFill/>
            <a:miter lim="800000"/>
            <a:headEnd/>
            <a:tailEnd/>
          </a:ln>
        </p:spPr>
      </p:pic>
      <p:sp>
        <p:nvSpPr>
          <p:cNvPr id="23557" name="Rectangle 5"/>
          <p:cNvSpPr>
            <a:spLocks noChangeArrowheads="1"/>
          </p:cNvSpPr>
          <p:nvPr/>
        </p:nvSpPr>
        <p:spPr bwMode="auto">
          <a:xfrm>
            <a:off x="1331913" y="2492375"/>
            <a:ext cx="6551612" cy="641350"/>
          </a:xfrm>
          <a:prstGeom prst="rect">
            <a:avLst/>
          </a:prstGeom>
          <a:noFill/>
          <a:ln w="9525">
            <a:noFill/>
            <a:miter lim="800000"/>
            <a:headEnd/>
            <a:tailEnd/>
          </a:ln>
          <a:effectLst/>
        </p:spPr>
        <p:txBody>
          <a:bodyPr anchor="ctr">
            <a:spAutoFit/>
          </a:bodyPr>
          <a:lstStyle/>
          <a:p>
            <a:pPr algn="ctr"/>
            <a:r>
              <a:rPr lang="pl-PL" sz="3600" b="1">
                <a:solidFill>
                  <a:srgbClr val="008000"/>
                </a:solidFill>
                <a:latin typeface="Comic Sans MS" pitchFamily="66" charset="0"/>
              </a:rPr>
              <a:t>Merry Christmas</a:t>
            </a:r>
            <a:r>
              <a:rPr lang="pl-PL" sz="3600">
                <a:solidFill>
                  <a:srgbClr val="008000"/>
                </a:solidFill>
                <a:latin typeface="Comic Sans MS" pitchFamily="66"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boze_narodzenie"/>
          <p:cNvPicPr>
            <a:picLocks noChangeAspect="1" noChangeArrowheads="1"/>
          </p:cNvPicPr>
          <p:nvPr/>
        </p:nvPicPr>
        <p:blipFill>
          <a:blip r:embed="rId2">
            <a:lum bright="60000" contrast="-80000"/>
          </a:blip>
          <a:srcRect/>
          <a:stretch>
            <a:fillRect/>
          </a:stretch>
        </p:blipFill>
        <p:spPr bwMode="auto">
          <a:xfrm>
            <a:off x="0" y="0"/>
            <a:ext cx="9144000" cy="6858000"/>
          </a:xfrm>
          <a:prstGeom prst="rect">
            <a:avLst/>
          </a:prstGeom>
          <a:noFill/>
          <a:ln w="9525">
            <a:noFill/>
            <a:miter lim="800000"/>
            <a:headEnd/>
            <a:tailEnd/>
          </a:ln>
        </p:spPr>
      </p:pic>
      <p:sp>
        <p:nvSpPr>
          <p:cNvPr id="14338" name="Rectangle 3"/>
          <p:cNvSpPr>
            <a:spLocks noChangeArrowheads="1"/>
          </p:cNvSpPr>
          <p:nvPr/>
        </p:nvSpPr>
        <p:spPr bwMode="auto">
          <a:xfrm>
            <a:off x="395288" y="908050"/>
            <a:ext cx="8353425" cy="2378075"/>
          </a:xfrm>
          <a:prstGeom prst="rect">
            <a:avLst/>
          </a:prstGeom>
          <a:noFill/>
          <a:ln w="9525">
            <a:noFill/>
            <a:miter lim="800000"/>
            <a:headEnd/>
            <a:tailEnd/>
          </a:ln>
        </p:spPr>
        <p:txBody>
          <a:bodyPr anchor="ctr">
            <a:spAutoFit/>
          </a:bodyPr>
          <a:lstStyle/>
          <a:p>
            <a:pPr algn="just">
              <a:lnSpc>
                <a:spcPct val="150000"/>
              </a:lnSpc>
            </a:pPr>
            <a:r>
              <a:rPr lang="en-US" sz="2000">
                <a:solidFill>
                  <a:srgbClr val="008000"/>
                </a:solidFill>
                <a:latin typeface="Comic Sans MS" pitchFamily="66" charset="0"/>
                <a:cs typeface="Arial" charset="0"/>
              </a:rPr>
              <a:t>The </a:t>
            </a:r>
            <a:r>
              <a:rPr lang="en-US" sz="2000" b="1">
                <a:solidFill>
                  <a:srgbClr val="008000"/>
                </a:solidFill>
                <a:latin typeface="Comic Sans MS" pitchFamily="66" charset="0"/>
                <a:cs typeface="Arial" charset="0"/>
              </a:rPr>
              <a:t>preparations for Christmas</a:t>
            </a:r>
            <a:r>
              <a:rPr lang="en-US" sz="2000">
                <a:solidFill>
                  <a:srgbClr val="008000"/>
                </a:solidFill>
                <a:latin typeface="Comic Sans MS" pitchFamily="66" charset="0"/>
                <a:cs typeface="Arial" charset="0"/>
              </a:rPr>
              <a:t> begin many days before the actual celebration. Nearly everywhere women are cleaning windows in apartments and houses just before Christmas. The insides of the houses are also cleaned thoroughly. It is believed that if a house is dirty on Christmas Eve, it will remain dirty all next year. </a:t>
            </a:r>
          </a:p>
        </p:txBody>
      </p:sp>
      <p:pic>
        <p:nvPicPr>
          <p:cNvPr id="14339" name="Picture 2" descr="christmas-room1.jpg"/>
          <p:cNvPicPr>
            <a:picLocks noChangeAspect="1" noChangeArrowheads="1"/>
          </p:cNvPicPr>
          <p:nvPr/>
        </p:nvPicPr>
        <p:blipFill>
          <a:blip r:embed="rId3"/>
          <a:srcRect/>
          <a:stretch>
            <a:fillRect/>
          </a:stretch>
        </p:blipFill>
        <p:spPr bwMode="auto">
          <a:xfrm>
            <a:off x="4716463" y="3500438"/>
            <a:ext cx="4032250" cy="3024187"/>
          </a:xfrm>
          <a:prstGeom prst="rect">
            <a:avLst/>
          </a:prstGeom>
          <a:noFill/>
          <a:ln w="9525">
            <a:noFill/>
            <a:miter lim="800000"/>
            <a:headEnd/>
            <a:tailEnd/>
          </a:ln>
        </p:spPr>
      </p:pic>
      <p:sp>
        <p:nvSpPr>
          <p:cNvPr id="14340" name="Rectangle 5"/>
          <p:cNvSpPr>
            <a:spLocks noChangeArrowheads="1"/>
          </p:cNvSpPr>
          <p:nvPr/>
        </p:nvSpPr>
        <p:spPr bwMode="auto">
          <a:xfrm>
            <a:off x="3419475" y="188913"/>
            <a:ext cx="2303463" cy="457200"/>
          </a:xfrm>
          <a:prstGeom prst="rect">
            <a:avLst/>
          </a:prstGeom>
          <a:noFill/>
          <a:ln w="9525">
            <a:noFill/>
            <a:miter lim="800000"/>
            <a:headEnd/>
            <a:tailEnd/>
          </a:ln>
        </p:spPr>
        <p:txBody>
          <a:bodyPr>
            <a:spAutoFit/>
          </a:bodyPr>
          <a:lstStyle/>
          <a:p>
            <a:r>
              <a:rPr lang="pl-PL" sz="2400" b="1">
                <a:solidFill>
                  <a:srgbClr val="CC0000"/>
                </a:solidFill>
                <a:latin typeface="Comic Sans MS" pitchFamily="66" charset="0"/>
              </a:rPr>
              <a:t>Preparations</a:t>
            </a: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boze_narodzenie"/>
          <p:cNvPicPr>
            <a:picLocks noChangeAspect="1" noChangeArrowheads="1"/>
          </p:cNvPicPr>
          <p:nvPr/>
        </p:nvPicPr>
        <p:blipFill>
          <a:blip r:embed="rId2">
            <a:lum bright="60000" contrast="-80000"/>
          </a:blip>
          <a:srcRect/>
          <a:stretch>
            <a:fillRect/>
          </a:stretch>
        </p:blipFill>
        <p:spPr bwMode="auto">
          <a:xfrm>
            <a:off x="0" y="0"/>
            <a:ext cx="9144000" cy="6858000"/>
          </a:xfrm>
          <a:prstGeom prst="rect">
            <a:avLst/>
          </a:prstGeom>
          <a:noFill/>
          <a:ln w="9525">
            <a:noFill/>
            <a:miter lim="800000"/>
            <a:headEnd/>
            <a:tailEnd/>
          </a:ln>
        </p:spPr>
      </p:pic>
      <p:sp>
        <p:nvSpPr>
          <p:cNvPr id="15362" name="Rectangle 1"/>
          <p:cNvSpPr>
            <a:spLocks noChangeArrowheads="1"/>
          </p:cNvSpPr>
          <p:nvPr/>
        </p:nvSpPr>
        <p:spPr bwMode="auto">
          <a:xfrm>
            <a:off x="2555875" y="3081338"/>
            <a:ext cx="6337300" cy="2835275"/>
          </a:xfrm>
          <a:prstGeom prst="rect">
            <a:avLst/>
          </a:prstGeom>
          <a:noFill/>
          <a:ln w="9525">
            <a:noFill/>
            <a:miter lim="800000"/>
            <a:headEnd/>
            <a:tailEnd/>
          </a:ln>
        </p:spPr>
        <p:txBody>
          <a:bodyPr anchor="ctr">
            <a:spAutoFit/>
          </a:bodyPr>
          <a:lstStyle/>
          <a:p>
            <a:pPr>
              <a:lnSpc>
                <a:spcPct val="150000"/>
              </a:lnSpc>
            </a:pPr>
            <a:r>
              <a:rPr lang="en-US" sz="2000">
                <a:solidFill>
                  <a:srgbClr val="006600"/>
                </a:solidFill>
                <a:latin typeface="Comic Sans MS" pitchFamily="66" charset="0"/>
                <a:ea typeface="Times New Roman" pitchFamily="18" charset="0"/>
                <a:cs typeface="Arial" charset="0"/>
              </a:rPr>
              <a:t>Some ceremonies take place before the Christmas Eve supper</a:t>
            </a:r>
            <a:r>
              <a:rPr lang="pl-PL" sz="2000">
                <a:solidFill>
                  <a:srgbClr val="006600"/>
                </a:solidFill>
                <a:latin typeface="Comic Sans MS" pitchFamily="66" charset="0"/>
                <a:ea typeface="Times New Roman" pitchFamily="18" charset="0"/>
                <a:cs typeface="Arial" charset="0"/>
              </a:rPr>
              <a:t> (Wigilia)</a:t>
            </a:r>
            <a:r>
              <a:rPr lang="en-US" sz="2000">
                <a:solidFill>
                  <a:srgbClr val="006600"/>
                </a:solidFill>
                <a:latin typeface="Comic Sans MS" pitchFamily="66" charset="0"/>
                <a:ea typeface="Times New Roman" pitchFamily="18" charset="0"/>
                <a:cs typeface="Arial" charset="0"/>
              </a:rPr>
              <a:t>. Among farmers, a popular ritual is the blessing of the fields with holy water and the placing of crosses made from straw into the four corners. </a:t>
            </a:r>
            <a:r>
              <a:rPr lang="en-US" sz="2000" b="1">
                <a:solidFill>
                  <a:srgbClr val="006600"/>
                </a:solidFill>
                <a:latin typeface="Comic Sans MS" pitchFamily="66" charset="0"/>
                <a:ea typeface="Times New Roman" pitchFamily="18" charset="0"/>
                <a:cs typeface="Arial" charset="0"/>
              </a:rPr>
              <a:t>It is also believed that animals can speak with a human voice.</a:t>
            </a:r>
            <a:r>
              <a:rPr lang="en-US" sz="2000">
                <a:solidFill>
                  <a:srgbClr val="006600"/>
                </a:solidFill>
                <a:latin typeface="Comic Sans MS" pitchFamily="66" charset="0"/>
                <a:ea typeface="Times New Roman" pitchFamily="18" charset="0"/>
                <a:cs typeface="Arial" charset="0"/>
              </a:rPr>
              <a:t> </a:t>
            </a:r>
          </a:p>
        </p:txBody>
      </p:sp>
      <p:pic>
        <p:nvPicPr>
          <p:cNvPr id="15363" name="Picture 2"/>
          <p:cNvPicPr>
            <a:picLocks noChangeAspect="1" noChangeArrowheads="1"/>
          </p:cNvPicPr>
          <p:nvPr/>
        </p:nvPicPr>
        <p:blipFill>
          <a:blip r:embed="rId3"/>
          <a:srcRect/>
          <a:stretch>
            <a:fillRect/>
          </a:stretch>
        </p:blipFill>
        <p:spPr bwMode="auto">
          <a:xfrm>
            <a:off x="6732588" y="260350"/>
            <a:ext cx="2105025" cy="2076450"/>
          </a:xfrm>
          <a:prstGeom prst="rect">
            <a:avLst/>
          </a:prstGeom>
          <a:noFill/>
          <a:ln w="9525">
            <a:noFill/>
            <a:miter lim="800000"/>
            <a:headEnd/>
            <a:tailEnd/>
          </a:ln>
        </p:spPr>
      </p:pic>
      <p:pic>
        <p:nvPicPr>
          <p:cNvPr id="15364" name="Picture 5" descr="http://www.freshcutbuds.com/images/Stocking-Animal-paper-peicing-pattern-reindeer.gif"/>
          <p:cNvPicPr>
            <a:picLocks noChangeAspect="1" noChangeArrowheads="1"/>
          </p:cNvPicPr>
          <p:nvPr/>
        </p:nvPicPr>
        <p:blipFill>
          <a:blip r:embed="rId4"/>
          <a:srcRect/>
          <a:stretch>
            <a:fillRect/>
          </a:stretch>
        </p:blipFill>
        <p:spPr bwMode="auto">
          <a:xfrm>
            <a:off x="0" y="2349500"/>
            <a:ext cx="2308225" cy="4508500"/>
          </a:xfrm>
          <a:prstGeom prst="rect">
            <a:avLst/>
          </a:prstGeom>
          <a:noFill/>
          <a:ln w="9525">
            <a:noFill/>
            <a:miter lim="800000"/>
            <a:headEnd/>
            <a:tailEnd/>
          </a:ln>
        </p:spPr>
      </p:pic>
      <p:pic>
        <p:nvPicPr>
          <p:cNvPr id="15365" name="Picture 6"/>
          <p:cNvPicPr>
            <a:picLocks noChangeAspect="1" noChangeArrowheads="1"/>
          </p:cNvPicPr>
          <p:nvPr/>
        </p:nvPicPr>
        <p:blipFill>
          <a:blip r:embed="rId5"/>
          <a:srcRect/>
          <a:stretch>
            <a:fillRect/>
          </a:stretch>
        </p:blipFill>
        <p:spPr bwMode="auto">
          <a:xfrm>
            <a:off x="0" y="0"/>
            <a:ext cx="2339975" cy="2349500"/>
          </a:xfrm>
          <a:prstGeom prst="rect">
            <a:avLst/>
          </a:prstGeom>
          <a:noFill/>
          <a:ln w="9525">
            <a:noFill/>
            <a:miter lim="800000"/>
            <a:headEnd/>
            <a:tailEnd/>
          </a:ln>
        </p:spPr>
      </p:pic>
      <p:sp>
        <p:nvSpPr>
          <p:cNvPr id="15366" name="Rectangle 7"/>
          <p:cNvSpPr>
            <a:spLocks noChangeArrowheads="1"/>
          </p:cNvSpPr>
          <p:nvPr/>
        </p:nvSpPr>
        <p:spPr bwMode="auto">
          <a:xfrm>
            <a:off x="3635375" y="188913"/>
            <a:ext cx="2303463" cy="457200"/>
          </a:xfrm>
          <a:prstGeom prst="rect">
            <a:avLst/>
          </a:prstGeom>
          <a:noFill/>
          <a:ln w="9525">
            <a:noFill/>
            <a:miter lim="800000"/>
            <a:headEnd/>
            <a:tailEnd/>
          </a:ln>
        </p:spPr>
        <p:txBody>
          <a:bodyPr>
            <a:spAutoFit/>
          </a:bodyPr>
          <a:lstStyle/>
          <a:p>
            <a:pPr algn="ctr"/>
            <a:r>
              <a:rPr lang="pl-PL" sz="2400" b="1">
                <a:solidFill>
                  <a:srgbClr val="CC0000"/>
                </a:solidFill>
                <a:latin typeface="Comic Sans MS" pitchFamily="66" charset="0"/>
              </a:rPr>
              <a:t>Ceremonies</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boze_narodzenie"/>
          <p:cNvPicPr>
            <a:picLocks noChangeAspect="1" noChangeArrowheads="1"/>
          </p:cNvPicPr>
          <p:nvPr/>
        </p:nvPicPr>
        <p:blipFill>
          <a:blip r:embed="rId2">
            <a:lum bright="60000" contrast="-80000"/>
          </a:blip>
          <a:srcRect/>
          <a:stretch>
            <a:fillRect/>
          </a:stretch>
        </p:blipFill>
        <p:spPr bwMode="auto">
          <a:xfrm>
            <a:off x="0" y="0"/>
            <a:ext cx="9144000" cy="6858000"/>
          </a:xfrm>
          <a:prstGeom prst="rect">
            <a:avLst/>
          </a:prstGeom>
          <a:noFill/>
          <a:ln w="9525">
            <a:noFill/>
            <a:miter lim="800000"/>
            <a:headEnd/>
            <a:tailEnd/>
          </a:ln>
        </p:spPr>
      </p:pic>
      <p:sp>
        <p:nvSpPr>
          <p:cNvPr id="1638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latin typeface="Calibri" pitchFamily="34" charset="0"/>
            </a:endParaRPr>
          </a:p>
        </p:txBody>
      </p:sp>
      <p:sp>
        <p:nvSpPr>
          <p:cNvPr id="16387" name="Rectangle 3"/>
          <p:cNvSpPr>
            <a:spLocks noChangeArrowheads="1"/>
          </p:cNvSpPr>
          <p:nvPr/>
        </p:nvSpPr>
        <p:spPr bwMode="auto">
          <a:xfrm rot="10800000" flipV="1">
            <a:off x="322263" y="677863"/>
            <a:ext cx="5545137" cy="5578475"/>
          </a:xfrm>
          <a:prstGeom prst="rect">
            <a:avLst/>
          </a:prstGeom>
          <a:noFill/>
          <a:ln w="9525">
            <a:noFill/>
            <a:miter lim="800000"/>
            <a:headEnd/>
            <a:tailEnd/>
          </a:ln>
        </p:spPr>
        <p:txBody>
          <a:bodyPr anchor="ctr">
            <a:spAutoFit/>
          </a:bodyPr>
          <a:lstStyle/>
          <a:p>
            <a:pPr>
              <a:lnSpc>
                <a:spcPct val="150000"/>
              </a:lnSpc>
            </a:pPr>
            <a:r>
              <a:rPr lang="en-US" sz="2000">
                <a:solidFill>
                  <a:srgbClr val="008000"/>
                </a:solidFill>
                <a:latin typeface="Comic Sans MS" pitchFamily="66" charset="0"/>
                <a:ea typeface="Times New Roman" pitchFamily="18" charset="0"/>
                <a:cs typeface="Arial" charset="0"/>
              </a:rPr>
              <a:t>Traditionally, the </a:t>
            </a:r>
            <a:r>
              <a:rPr lang="en-US" sz="2000" b="1">
                <a:solidFill>
                  <a:srgbClr val="008000"/>
                </a:solidFill>
                <a:latin typeface="Comic Sans MS" pitchFamily="66" charset="0"/>
                <a:ea typeface="Times New Roman" pitchFamily="18" charset="0"/>
                <a:cs typeface="Arial" charset="0"/>
              </a:rPr>
              <a:t>Christmas tree</a:t>
            </a:r>
            <a:r>
              <a:rPr lang="en-US" sz="2000">
                <a:solidFill>
                  <a:srgbClr val="008000"/>
                </a:solidFill>
                <a:latin typeface="Comic Sans MS" pitchFamily="66" charset="0"/>
                <a:ea typeface="Times New Roman" pitchFamily="18" charset="0"/>
                <a:cs typeface="Arial" charset="0"/>
              </a:rPr>
              <a:t> is decorated on the Wigilia day - quite an event for children. </a:t>
            </a:r>
            <a:endParaRPr lang="pl-PL" sz="2000">
              <a:solidFill>
                <a:srgbClr val="008000"/>
              </a:solidFill>
              <a:latin typeface="Comic Sans MS" pitchFamily="66" charset="0"/>
              <a:ea typeface="Times New Roman" pitchFamily="18" charset="0"/>
              <a:cs typeface="Arial" charset="0"/>
            </a:endParaRPr>
          </a:p>
          <a:p>
            <a:pPr>
              <a:lnSpc>
                <a:spcPct val="150000"/>
              </a:lnSpc>
            </a:pPr>
            <a:r>
              <a:rPr lang="en-US" sz="2000">
                <a:solidFill>
                  <a:srgbClr val="008000"/>
                </a:solidFill>
                <a:latin typeface="Comic Sans MS" pitchFamily="66" charset="0"/>
                <a:ea typeface="Times New Roman" pitchFamily="18" charset="0"/>
                <a:cs typeface="Arial" charset="0"/>
              </a:rPr>
              <a:t>The Christmas tree is adorned with apples, oranges, candies and small chocolates wrapped in colorful paper, nuts wrapped in aluminum foil, hand-blown glass ornaments, candles or lights, thin strips of clear paper (angel's hair), and home-made paper chains. The latter, however, has become rarer because commercially produced aluminum foil chains are being sold. </a:t>
            </a:r>
          </a:p>
        </p:txBody>
      </p:sp>
      <p:sp>
        <p:nvSpPr>
          <p:cNvPr id="16388" name="Rectangle 6"/>
          <p:cNvSpPr>
            <a:spLocks noChangeArrowheads="1"/>
          </p:cNvSpPr>
          <p:nvPr/>
        </p:nvSpPr>
        <p:spPr bwMode="auto">
          <a:xfrm>
            <a:off x="3203575" y="188913"/>
            <a:ext cx="3240088" cy="457200"/>
          </a:xfrm>
          <a:prstGeom prst="rect">
            <a:avLst/>
          </a:prstGeom>
          <a:noFill/>
          <a:ln w="9525">
            <a:noFill/>
            <a:miter lim="800000"/>
            <a:headEnd/>
            <a:tailEnd/>
          </a:ln>
        </p:spPr>
        <p:txBody>
          <a:bodyPr>
            <a:spAutoFit/>
          </a:bodyPr>
          <a:lstStyle/>
          <a:p>
            <a:r>
              <a:rPr lang="en-US" sz="2400" b="1">
                <a:solidFill>
                  <a:srgbClr val="CC0000"/>
                </a:solidFill>
                <a:latin typeface="Comic Sans MS" pitchFamily="66" charset="0"/>
              </a:rPr>
              <a:t>Christmas tree</a:t>
            </a:r>
            <a:endParaRPr lang="pl-PL" sz="2400" b="1">
              <a:solidFill>
                <a:srgbClr val="CC0000"/>
              </a:solidFill>
              <a:latin typeface="Comic Sans MS" pitchFamily="66" charset="0"/>
            </a:endParaRPr>
          </a:p>
        </p:txBody>
      </p:sp>
      <p:pic>
        <p:nvPicPr>
          <p:cNvPr id="16389" name="Picture 10" descr="choinka_duza"/>
          <p:cNvPicPr>
            <a:picLocks noChangeAspect="1" noChangeArrowheads="1" noCrop="1"/>
          </p:cNvPicPr>
          <p:nvPr/>
        </p:nvPicPr>
        <p:blipFill>
          <a:blip r:embed="rId3"/>
          <a:srcRect/>
          <a:stretch>
            <a:fillRect/>
          </a:stretch>
        </p:blipFill>
        <p:spPr bwMode="auto">
          <a:xfrm>
            <a:off x="5668963" y="1052513"/>
            <a:ext cx="3255962" cy="46085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boze_narodzenie"/>
          <p:cNvPicPr>
            <a:picLocks noChangeAspect="1" noChangeArrowheads="1"/>
          </p:cNvPicPr>
          <p:nvPr/>
        </p:nvPicPr>
        <p:blipFill>
          <a:blip r:embed="rId2">
            <a:lum bright="60000" contrast="-80000"/>
          </a:blip>
          <a:srcRect/>
          <a:stretch>
            <a:fillRect/>
          </a:stretch>
        </p:blipFill>
        <p:spPr bwMode="auto">
          <a:xfrm>
            <a:off x="0" y="0"/>
            <a:ext cx="9144000" cy="6858000"/>
          </a:xfrm>
          <a:prstGeom prst="rect">
            <a:avLst/>
          </a:prstGeom>
          <a:noFill/>
          <a:ln w="9525">
            <a:noFill/>
            <a:miter lim="800000"/>
            <a:headEnd/>
            <a:tailEnd/>
          </a:ln>
        </p:spPr>
      </p:pic>
      <p:sp>
        <p:nvSpPr>
          <p:cNvPr id="17410" name="Rectangle 1"/>
          <p:cNvSpPr>
            <a:spLocks noChangeArrowheads="1"/>
          </p:cNvSpPr>
          <p:nvPr/>
        </p:nvSpPr>
        <p:spPr bwMode="auto">
          <a:xfrm>
            <a:off x="250825" y="669925"/>
            <a:ext cx="5905500" cy="6188075"/>
          </a:xfrm>
          <a:prstGeom prst="rect">
            <a:avLst/>
          </a:prstGeom>
          <a:noFill/>
          <a:ln w="9525">
            <a:noFill/>
            <a:miter lim="800000"/>
            <a:headEnd/>
            <a:tailEnd/>
          </a:ln>
        </p:spPr>
        <p:txBody>
          <a:bodyPr anchor="ctr">
            <a:spAutoFit/>
          </a:bodyPr>
          <a:lstStyle/>
          <a:p>
            <a:pPr>
              <a:lnSpc>
                <a:spcPct val="125000"/>
              </a:lnSpc>
            </a:pPr>
            <a:r>
              <a:rPr lang="en-US" sz="2000">
                <a:solidFill>
                  <a:srgbClr val="006600"/>
                </a:solidFill>
                <a:latin typeface="Comic Sans MS" pitchFamily="66" charset="0"/>
                <a:ea typeface="Times New Roman" pitchFamily="18" charset="0"/>
                <a:cs typeface="Arial" charset="0"/>
              </a:rPr>
              <a:t>It is still strongly believed that whatever occurs on </a:t>
            </a:r>
            <a:r>
              <a:rPr lang="en-US" sz="2000" b="1">
                <a:solidFill>
                  <a:srgbClr val="006600"/>
                </a:solidFill>
                <a:latin typeface="Comic Sans MS" pitchFamily="66" charset="0"/>
                <a:ea typeface="Times New Roman" pitchFamily="18" charset="0"/>
                <a:cs typeface="Arial" charset="0"/>
              </a:rPr>
              <a:t>Wigilia (Christmas Eve) has an impact on the coming  year</a:t>
            </a:r>
            <a:r>
              <a:rPr lang="en-US" sz="2000">
                <a:solidFill>
                  <a:srgbClr val="006600"/>
                </a:solidFill>
                <a:latin typeface="Comic Sans MS" pitchFamily="66" charset="0"/>
                <a:ea typeface="Times New Roman" pitchFamily="18" charset="0"/>
                <a:cs typeface="Arial" charset="0"/>
              </a:rPr>
              <a:t>. So, if an argument should arise, a quarrelsome and troublesome year will follow. In the morning, if the first visiting person is a man, it means good luck; if the visitor is a woman, one might expect misfortune. Everyone, however, is glad when a mailman comes by, for this signifies money and success in the future. To assure good luck and to keep evil outside, a branch of mistletoe is hung above the front door. Finally, old grudges should end. If, for some reason, you do not speak with your neighbor, now is the time to forget old ill feelings and to exchange good wishes. </a:t>
            </a:r>
          </a:p>
        </p:txBody>
      </p:sp>
      <p:sp>
        <p:nvSpPr>
          <p:cNvPr id="17411" name="Rectangle 6"/>
          <p:cNvSpPr>
            <a:spLocks noChangeArrowheads="1"/>
          </p:cNvSpPr>
          <p:nvPr/>
        </p:nvSpPr>
        <p:spPr bwMode="auto">
          <a:xfrm>
            <a:off x="3419475" y="188913"/>
            <a:ext cx="3240088" cy="457200"/>
          </a:xfrm>
          <a:prstGeom prst="rect">
            <a:avLst/>
          </a:prstGeom>
          <a:noFill/>
          <a:ln w="9525">
            <a:noFill/>
            <a:miter lim="800000"/>
            <a:headEnd/>
            <a:tailEnd/>
          </a:ln>
        </p:spPr>
        <p:txBody>
          <a:bodyPr>
            <a:spAutoFit/>
          </a:bodyPr>
          <a:lstStyle/>
          <a:p>
            <a:r>
              <a:rPr lang="pl-PL" sz="2400" b="1">
                <a:solidFill>
                  <a:srgbClr val="CC0000"/>
                </a:solidFill>
                <a:latin typeface="Comic Sans MS" pitchFamily="66" charset="0"/>
              </a:rPr>
              <a:t>Wigilia</a:t>
            </a:r>
          </a:p>
        </p:txBody>
      </p:sp>
      <p:pic>
        <p:nvPicPr>
          <p:cNvPr id="17412" name="Picture 8" descr="wigilia_swiece"/>
          <p:cNvPicPr>
            <a:picLocks noChangeAspect="1" noChangeArrowheads="1"/>
          </p:cNvPicPr>
          <p:nvPr/>
        </p:nvPicPr>
        <p:blipFill>
          <a:blip r:embed="rId3"/>
          <a:srcRect/>
          <a:stretch>
            <a:fillRect/>
          </a:stretch>
        </p:blipFill>
        <p:spPr bwMode="auto">
          <a:xfrm>
            <a:off x="6156325" y="4681538"/>
            <a:ext cx="2700338" cy="164306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6" descr="boze_narodzenie"/>
          <p:cNvPicPr>
            <a:picLocks noChangeAspect="1" noChangeArrowheads="1"/>
          </p:cNvPicPr>
          <p:nvPr/>
        </p:nvPicPr>
        <p:blipFill>
          <a:blip r:embed="rId2">
            <a:lum bright="60000" contrast="-80000"/>
          </a:blip>
          <a:srcRect/>
          <a:stretch>
            <a:fillRect/>
          </a:stretch>
        </p:blipFill>
        <p:spPr bwMode="auto">
          <a:xfrm>
            <a:off x="0" y="0"/>
            <a:ext cx="9144000" cy="6858000"/>
          </a:xfrm>
          <a:prstGeom prst="rect">
            <a:avLst/>
          </a:prstGeom>
          <a:noFill/>
          <a:ln w="9525">
            <a:noFill/>
            <a:miter lim="800000"/>
            <a:headEnd/>
            <a:tailEnd/>
          </a:ln>
        </p:spPr>
      </p:pic>
      <p:sp>
        <p:nvSpPr>
          <p:cNvPr id="1843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latin typeface="Calibri" pitchFamily="34" charset="0"/>
            </a:endParaRPr>
          </a:p>
        </p:txBody>
      </p:sp>
      <p:sp>
        <p:nvSpPr>
          <p:cNvPr id="18435" name="Rectangle 3"/>
          <p:cNvSpPr>
            <a:spLocks noChangeArrowheads="1"/>
          </p:cNvSpPr>
          <p:nvPr/>
        </p:nvSpPr>
        <p:spPr bwMode="auto">
          <a:xfrm rot="10800000" flipV="1">
            <a:off x="2049463" y="777875"/>
            <a:ext cx="5618162" cy="3749675"/>
          </a:xfrm>
          <a:prstGeom prst="rect">
            <a:avLst/>
          </a:prstGeom>
          <a:noFill/>
          <a:ln w="9525">
            <a:noFill/>
            <a:miter lim="800000"/>
            <a:headEnd/>
            <a:tailEnd/>
          </a:ln>
        </p:spPr>
        <p:txBody>
          <a:bodyPr anchor="ctr">
            <a:spAutoFit/>
          </a:bodyPr>
          <a:lstStyle/>
          <a:p>
            <a:pPr>
              <a:lnSpc>
                <a:spcPct val="150000"/>
              </a:lnSpc>
            </a:pPr>
            <a:r>
              <a:rPr lang="en-US" sz="2000">
                <a:solidFill>
                  <a:srgbClr val="008000"/>
                </a:solidFill>
                <a:latin typeface="Comic Sans MS" pitchFamily="66" charset="0"/>
                <a:ea typeface="Times New Roman" pitchFamily="18" charset="0"/>
                <a:cs typeface="Arial" charset="0"/>
              </a:rPr>
              <a:t>Christmas and </a:t>
            </a:r>
            <a:r>
              <a:rPr lang="en-US" sz="2000" b="1">
                <a:solidFill>
                  <a:srgbClr val="008000"/>
                </a:solidFill>
                <a:latin typeface="Comic Sans MS" pitchFamily="66" charset="0"/>
                <a:ea typeface="Times New Roman" pitchFamily="18" charset="0"/>
                <a:cs typeface="Arial" charset="0"/>
              </a:rPr>
              <a:t>Santa Claus Day</a:t>
            </a:r>
            <a:r>
              <a:rPr lang="en-US" sz="2000">
                <a:solidFill>
                  <a:srgbClr val="008000"/>
                </a:solidFill>
                <a:latin typeface="Comic Sans MS" pitchFamily="66" charset="0"/>
                <a:ea typeface="Times New Roman" pitchFamily="18" charset="0"/>
                <a:cs typeface="Arial" charset="0"/>
              </a:rPr>
              <a:t> are not celebrated at the same time in Poland, but rather three weeks apart. Santa Claus (called </a:t>
            </a:r>
            <a:r>
              <a:rPr lang="en-US" sz="2000" i="1">
                <a:solidFill>
                  <a:srgbClr val="008000"/>
                </a:solidFill>
                <a:latin typeface="Comic Sans MS" pitchFamily="66" charset="0"/>
                <a:ea typeface="Times New Roman" pitchFamily="18" charset="0"/>
                <a:cs typeface="Arial" charset="0"/>
              </a:rPr>
              <a:t>Mikolaj</a:t>
            </a:r>
            <a:r>
              <a:rPr lang="en-US" sz="2000">
                <a:solidFill>
                  <a:srgbClr val="008000"/>
                </a:solidFill>
                <a:latin typeface="Comic Sans MS" pitchFamily="66" charset="0"/>
                <a:ea typeface="Times New Roman" pitchFamily="18" charset="0"/>
                <a:cs typeface="Arial" charset="0"/>
              </a:rPr>
              <a:t>) Day is celebrated on December 6th, the name day of St. Nicholas. This is when St. Nicholas visits some children in person or secretly during the night. </a:t>
            </a:r>
          </a:p>
          <a:p>
            <a:pPr eaLnBrk="0" hangingPunct="0">
              <a:lnSpc>
                <a:spcPct val="150000"/>
              </a:lnSpc>
            </a:pPr>
            <a:r>
              <a:rPr lang="en-US" sz="2000">
                <a:solidFill>
                  <a:srgbClr val="008000"/>
                </a:solidFill>
                <a:latin typeface="Comic Sans MS" pitchFamily="66" charset="0"/>
                <a:ea typeface="Times New Roman" pitchFamily="18" charset="0"/>
                <a:cs typeface="Arial" charset="0"/>
              </a:rPr>
              <a:t> </a:t>
            </a:r>
            <a:r>
              <a:rPr lang="pl-PL" sz="2000">
                <a:solidFill>
                  <a:srgbClr val="008000"/>
                </a:solidFill>
                <a:latin typeface="Comic Sans MS" pitchFamily="66" charset="0"/>
                <a:ea typeface="Times New Roman" pitchFamily="18" charset="0"/>
                <a:cs typeface="Arial" charset="0"/>
              </a:rPr>
              <a:t> </a:t>
            </a:r>
          </a:p>
        </p:txBody>
      </p:sp>
      <p:pic>
        <p:nvPicPr>
          <p:cNvPr id="18436" name="Picture 3" descr="http://www.officialpsds.com/images/thumbs/Christmas-Presents-psd19774.png"/>
          <p:cNvPicPr>
            <a:picLocks noChangeAspect="1" noChangeArrowheads="1"/>
          </p:cNvPicPr>
          <p:nvPr/>
        </p:nvPicPr>
        <p:blipFill>
          <a:blip r:embed="rId3"/>
          <a:srcRect/>
          <a:stretch>
            <a:fillRect/>
          </a:stretch>
        </p:blipFill>
        <p:spPr bwMode="auto">
          <a:xfrm>
            <a:off x="4787900" y="3644900"/>
            <a:ext cx="4356100" cy="3213100"/>
          </a:xfrm>
          <a:prstGeom prst="rect">
            <a:avLst/>
          </a:prstGeom>
          <a:noFill/>
          <a:ln w="9525">
            <a:noFill/>
            <a:miter lim="800000"/>
            <a:headEnd/>
            <a:tailEnd/>
          </a:ln>
        </p:spPr>
      </p:pic>
      <p:sp>
        <p:nvSpPr>
          <p:cNvPr id="18437" name="Rectangle 7"/>
          <p:cNvSpPr>
            <a:spLocks noChangeArrowheads="1"/>
          </p:cNvSpPr>
          <p:nvPr/>
        </p:nvSpPr>
        <p:spPr bwMode="auto">
          <a:xfrm>
            <a:off x="3203575" y="188913"/>
            <a:ext cx="3240088" cy="457200"/>
          </a:xfrm>
          <a:prstGeom prst="rect">
            <a:avLst/>
          </a:prstGeom>
          <a:noFill/>
          <a:ln w="9525">
            <a:noFill/>
            <a:miter lim="800000"/>
            <a:headEnd/>
            <a:tailEnd/>
          </a:ln>
        </p:spPr>
        <p:txBody>
          <a:bodyPr>
            <a:spAutoFit/>
          </a:bodyPr>
          <a:lstStyle/>
          <a:p>
            <a:r>
              <a:rPr lang="pl-PL" sz="2400" b="1">
                <a:solidFill>
                  <a:srgbClr val="CC0000"/>
                </a:solidFill>
                <a:latin typeface="Comic Sans MS" pitchFamily="66" charset="0"/>
              </a:rPr>
              <a:t>Santa Clause</a:t>
            </a:r>
          </a:p>
        </p:txBody>
      </p:sp>
      <p:pic>
        <p:nvPicPr>
          <p:cNvPr id="18438" name="Picture 11" descr="santa"/>
          <p:cNvPicPr>
            <a:picLocks noChangeAspect="1" noChangeArrowheads="1"/>
          </p:cNvPicPr>
          <p:nvPr/>
        </p:nvPicPr>
        <p:blipFill>
          <a:blip r:embed="rId4"/>
          <a:srcRect/>
          <a:stretch>
            <a:fillRect/>
          </a:stretch>
        </p:blipFill>
        <p:spPr bwMode="auto">
          <a:xfrm>
            <a:off x="-180975" y="2708275"/>
            <a:ext cx="2411413" cy="39655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boze_narodzenie"/>
          <p:cNvPicPr>
            <a:picLocks noChangeAspect="1" noChangeArrowheads="1"/>
          </p:cNvPicPr>
          <p:nvPr/>
        </p:nvPicPr>
        <p:blipFill>
          <a:blip r:embed="rId2">
            <a:lum bright="60000" contrast="-80000"/>
          </a:blip>
          <a:srcRect/>
          <a:stretch>
            <a:fillRect/>
          </a:stretch>
        </p:blipFill>
        <p:spPr bwMode="auto">
          <a:xfrm>
            <a:off x="0" y="0"/>
            <a:ext cx="9144000" cy="6858000"/>
          </a:xfrm>
          <a:prstGeom prst="rect">
            <a:avLst/>
          </a:prstGeom>
          <a:noFill/>
          <a:ln w="9525">
            <a:noFill/>
            <a:miter lim="800000"/>
            <a:headEnd/>
            <a:tailEnd/>
          </a:ln>
        </p:spPr>
      </p:pic>
      <p:sp>
        <p:nvSpPr>
          <p:cNvPr id="19458" name="Rectangle 1"/>
          <p:cNvSpPr>
            <a:spLocks noChangeArrowheads="1"/>
          </p:cNvSpPr>
          <p:nvPr/>
        </p:nvSpPr>
        <p:spPr bwMode="auto">
          <a:xfrm>
            <a:off x="323850" y="1125538"/>
            <a:ext cx="6553200" cy="3292475"/>
          </a:xfrm>
          <a:prstGeom prst="rect">
            <a:avLst/>
          </a:prstGeom>
          <a:noFill/>
          <a:ln w="9525">
            <a:noFill/>
            <a:miter lim="800000"/>
            <a:headEnd/>
            <a:tailEnd/>
          </a:ln>
        </p:spPr>
        <p:txBody>
          <a:bodyPr anchor="ctr">
            <a:spAutoFit/>
          </a:bodyPr>
          <a:lstStyle/>
          <a:p>
            <a:pPr>
              <a:lnSpc>
                <a:spcPct val="150000"/>
              </a:lnSpc>
            </a:pPr>
            <a:r>
              <a:rPr lang="en-US" sz="2000" b="1">
                <a:solidFill>
                  <a:srgbClr val="008000"/>
                </a:solidFill>
                <a:latin typeface="Comic Sans MS" pitchFamily="66" charset="0"/>
                <a:ea typeface="Times New Roman" pitchFamily="18" charset="0"/>
                <a:cs typeface="Arial" charset="0"/>
              </a:rPr>
              <a:t>Straw is put under white tablecloth</a:t>
            </a:r>
            <a:r>
              <a:rPr lang="en-US" sz="2000">
                <a:solidFill>
                  <a:srgbClr val="008000"/>
                </a:solidFill>
                <a:latin typeface="Comic Sans MS" pitchFamily="66" charset="0"/>
                <a:ea typeface="Times New Roman" pitchFamily="18" charset="0"/>
                <a:cs typeface="Arial" charset="0"/>
              </a:rPr>
              <a:t>. Some maidens predict their future from the straw. After supper, they pull out blades of straw from beneath the tablecloth. A green one foretells marriage; a withered one signifies waiting; a yellow one predicts spinsterhood; and a very short one foreshadows an early grave. </a:t>
            </a:r>
          </a:p>
        </p:txBody>
      </p:sp>
      <p:pic>
        <p:nvPicPr>
          <p:cNvPr id="19459" name="Picture 3" descr="http://www.content.mycutegraphics.com/graphics/christmas/christmas-angel-transparent.png"/>
          <p:cNvPicPr>
            <a:picLocks noChangeAspect="1" noChangeArrowheads="1"/>
          </p:cNvPicPr>
          <p:nvPr/>
        </p:nvPicPr>
        <p:blipFill>
          <a:blip r:embed="rId3"/>
          <a:srcRect/>
          <a:stretch>
            <a:fillRect/>
          </a:stretch>
        </p:blipFill>
        <p:spPr bwMode="auto">
          <a:xfrm>
            <a:off x="5795963" y="4076700"/>
            <a:ext cx="2665412" cy="2498725"/>
          </a:xfrm>
          <a:prstGeom prst="rect">
            <a:avLst/>
          </a:prstGeom>
          <a:noFill/>
          <a:ln w="9525">
            <a:noFill/>
            <a:miter lim="800000"/>
            <a:headEnd/>
            <a:tailEnd/>
          </a:ln>
        </p:spPr>
      </p:pic>
      <p:pic>
        <p:nvPicPr>
          <p:cNvPr id="19460" name="Picture 8"/>
          <p:cNvPicPr>
            <a:picLocks noChangeAspect="1" noChangeArrowheads="1"/>
          </p:cNvPicPr>
          <p:nvPr/>
        </p:nvPicPr>
        <p:blipFill>
          <a:blip r:embed="rId4"/>
          <a:srcRect/>
          <a:stretch>
            <a:fillRect/>
          </a:stretch>
        </p:blipFill>
        <p:spPr bwMode="auto">
          <a:xfrm>
            <a:off x="7050088" y="0"/>
            <a:ext cx="2093912" cy="3124200"/>
          </a:xfrm>
          <a:prstGeom prst="rect">
            <a:avLst/>
          </a:prstGeom>
          <a:noFill/>
          <a:ln w="9525">
            <a:noFill/>
            <a:miter lim="800000"/>
            <a:headEnd/>
            <a:tailEnd/>
          </a:ln>
        </p:spPr>
      </p:pic>
      <p:sp>
        <p:nvSpPr>
          <p:cNvPr id="19461" name="Rectangle 6"/>
          <p:cNvSpPr>
            <a:spLocks noChangeArrowheads="1"/>
          </p:cNvSpPr>
          <p:nvPr/>
        </p:nvSpPr>
        <p:spPr bwMode="auto">
          <a:xfrm>
            <a:off x="2627313" y="188913"/>
            <a:ext cx="3816350" cy="457200"/>
          </a:xfrm>
          <a:prstGeom prst="rect">
            <a:avLst/>
          </a:prstGeom>
          <a:noFill/>
          <a:ln w="9525">
            <a:noFill/>
            <a:miter lim="800000"/>
            <a:headEnd/>
            <a:tailEnd/>
          </a:ln>
        </p:spPr>
        <p:txBody>
          <a:bodyPr>
            <a:spAutoFit/>
          </a:bodyPr>
          <a:lstStyle/>
          <a:p>
            <a:r>
              <a:rPr lang="en-US" sz="2400" b="1">
                <a:solidFill>
                  <a:srgbClr val="CC0000"/>
                </a:solidFill>
                <a:latin typeface="Comic Sans MS" pitchFamily="66" charset="0"/>
              </a:rPr>
              <a:t>Wigilia (Christmas Eve)</a:t>
            </a:r>
            <a:endParaRPr lang="pl-PL" sz="2400" b="1">
              <a:solidFill>
                <a:srgbClr val="CC0000"/>
              </a:solidFill>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boze_narodzenie"/>
          <p:cNvPicPr>
            <a:picLocks noChangeAspect="1" noChangeArrowheads="1"/>
          </p:cNvPicPr>
          <p:nvPr/>
        </p:nvPicPr>
        <p:blipFill>
          <a:blip r:embed="rId2">
            <a:lum bright="60000" contrast="-80000"/>
          </a:blip>
          <a:srcRect/>
          <a:stretch>
            <a:fillRect/>
          </a:stretch>
        </p:blipFill>
        <p:spPr bwMode="auto">
          <a:xfrm>
            <a:off x="0" y="0"/>
            <a:ext cx="9144000" cy="6858000"/>
          </a:xfrm>
          <a:prstGeom prst="rect">
            <a:avLst/>
          </a:prstGeom>
          <a:noFill/>
          <a:ln w="9525">
            <a:noFill/>
            <a:miter lim="800000"/>
            <a:headEnd/>
            <a:tailEnd/>
          </a:ln>
        </p:spPr>
      </p:pic>
      <p:sp>
        <p:nvSpPr>
          <p:cNvPr id="20482" name="Rectangle 1"/>
          <p:cNvSpPr>
            <a:spLocks noChangeArrowheads="1"/>
          </p:cNvSpPr>
          <p:nvPr/>
        </p:nvSpPr>
        <p:spPr bwMode="auto">
          <a:xfrm>
            <a:off x="250825" y="646113"/>
            <a:ext cx="5580063" cy="5121275"/>
          </a:xfrm>
          <a:prstGeom prst="rect">
            <a:avLst/>
          </a:prstGeom>
          <a:noFill/>
          <a:ln w="9525">
            <a:noFill/>
            <a:miter lim="800000"/>
            <a:headEnd/>
            <a:tailEnd/>
          </a:ln>
        </p:spPr>
        <p:txBody>
          <a:bodyPr anchor="ctr">
            <a:spAutoFit/>
          </a:bodyPr>
          <a:lstStyle/>
          <a:p>
            <a:pPr>
              <a:lnSpc>
                <a:spcPct val="150000"/>
              </a:lnSpc>
            </a:pPr>
            <a:r>
              <a:rPr lang="en-US" sz="2000">
                <a:solidFill>
                  <a:srgbClr val="006600"/>
                </a:solidFill>
                <a:latin typeface="Comic Sans MS" pitchFamily="66" charset="0"/>
                <a:ea typeface="Times New Roman" pitchFamily="18" charset="0"/>
                <a:cs typeface="Arial" charset="0"/>
              </a:rPr>
              <a:t>In Poland, an </a:t>
            </a:r>
            <a:r>
              <a:rPr lang="en-US" sz="2000" b="1">
                <a:solidFill>
                  <a:srgbClr val="006600"/>
                </a:solidFill>
                <a:latin typeface="Comic Sans MS" pitchFamily="66" charset="0"/>
                <a:ea typeface="Times New Roman" pitchFamily="18" charset="0"/>
                <a:cs typeface="Arial" charset="0"/>
              </a:rPr>
              <a:t>additional seat</a:t>
            </a:r>
            <a:r>
              <a:rPr lang="en-US" sz="2000">
                <a:solidFill>
                  <a:srgbClr val="006600"/>
                </a:solidFill>
                <a:latin typeface="Comic Sans MS" pitchFamily="66" charset="0"/>
                <a:ea typeface="Times New Roman" pitchFamily="18" charset="0"/>
                <a:cs typeface="Arial" charset="0"/>
              </a:rPr>
              <a:t> is kept for somebody unknown at the supper table. No one should be left alone at Christmas, so strangers are welcomed to the Christmas supper. This is to remind us that Mary and Joseph were also looking for shelter. In Poland, several homeless people were interviewed after Christmas. Some of them were invited to strangers' houses for Christmas; others that were not asked inside the homes but were given lots of food. </a:t>
            </a:r>
          </a:p>
        </p:txBody>
      </p:sp>
      <p:pic>
        <p:nvPicPr>
          <p:cNvPr id="20483" name="Picture 2"/>
          <p:cNvPicPr>
            <a:picLocks noChangeAspect="1" noChangeArrowheads="1"/>
          </p:cNvPicPr>
          <p:nvPr/>
        </p:nvPicPr>
        <p:blipFill>
          <a:blip r:embed="rId3"/>
          <a:srcRect/>
          <a:stretch>
            <a:fillRect/>
          </a:stretch>
        </p:blipFill>
        <p:spPr bwMode="auto">
          <a:xfrm>
            <a:off x="5819775" y="2565400"/>
            <a:ext cx="3324225" cy="4029075"/>
          </a:xfrm>
          <a:prstGeom prst="rect">
            <a:avLst/>
          </a:prstGeom>
          <a:noFill/>
          <a:ln w="9525">
            <a:noFill/>
            <a:miter lim="800000"/>
            <a:headEnd/>
            <a:tailEnd/>
          </a:ln>
        </p:spPr>
      </p:pic>
      <p:sp>
        <p:nvSpPr>
          <p:cNvPr id="20484" name="Rectangle 5"/>
          <p:cNvSpPr>
            <a:spLocks noChangeArrowheads="1"/>
          </p:cNvSpPr>
          <p:nvPr/>
        </p:nvSpPr>
        <p:spPr bwMode="auto">
          <a:xfrm>
            <a:off x="2627313" y="188913"/>
            <a:ext cx="3816350" cy="457200"/>
          </a:xfrm>
          <a:prstGeom prst="rect">
            <a:avLst/>
          </a:prstGeom>
          <a:noFill/>
          <a:ln w="9525">
            <a:noFill/>
            <a:miter lim="800000"/>
            <a:headEnd/>
            <a:tailEnd/>
          </a:ln>
        </p:spPr>
        <p:txBody>
          <a:bodyPr>
            <a:spAutoFit/>
          </a:bodyPr>
          <a:lstStyle/>
          <a:p>
            <a:r>
              <a:rPr lang="en-US" sz="2400" b="1">
                <a:solidFill>
                  <a:srgbClr val="CC0000"/>
                </a:solidFill>
                <a:latin typeface="Comic Sans MS" pitchFamily="66" charset="0"/>
              </a:rPr>
              <a:t>Wigilia (Christmas Eve)</a:t>
            </a:r>
            <a:endParaRPr lang="pl-PL" sz="2400" b="1">
              <a:solidFill>
                <a:srgbClr val="CC0000"/>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1" descr="boze_narodzenie"/>
          <p:cNvPicPr>
            <a:picLocks noChangeAspect="1" noChangeArrowheads="1"/>
          </p:cNvPicPr>
          <p:nvPr/>
        </p:nvPicPr>
        <p:blipFill>
          <a:blip r:embed="rId2">
            <a:lum bright="60000" contrast="-80000"/>
          </a:blip>
          <a:srcRect/>
          <a:stretch>
            <a:fillRect/>
          </a:stretch>
        </p:blipFill>
        <p:spPr bwMode="auto">
          <a:xfrm>
            <a:off x="0" y="0"/>
            <a:ext cx="9144000" cy="6858000"/>
          </a:xfrm>
          <a:prstGeom prst="rect">
            <a:avLst/>
          </a:prstGeom>
          <a:noFill/>
          <a:ln w="9525">
            <a:noFill/>
            <a:miter lim="800000"/>
            <a:headEnd/>
            <a:tailEnd/>
          </a:ln>
        </p:spPr>
      </p:pic>
      <p:sp>
        <p:nvSpPr>
          <p:cNvPr id="21506" name="Rectangle 4"/>
          <p:cNvSpPr>
            <a:spLocks noChangeArrowheads="1"/>
          </p:cNvSpPr>
          <p:nvPr/>
        </p:nvSpPr>
        <p:spPr bwMode="auto">
          <a:xfrm>
            <a:off x="179388" y="981075"/>
            <a:ext cx="6337300" cy="5670550"/>
          </a:xfrm>
          <a:prstGeom prst="rect">
            <a:avLst/>
          </a:prstGeom>
          <a:noFill/>
          <a:ln w="9525">
            <a:noFill/>
            <a:miter lim="800000"/>
            <a:headEnd/>
            <a:tailEnd/>
          </a:ln>
        </p:spPr>
        <p:txBody>
          <a:bodyPr anchor="ctr">
            <a:spAutoFit/>
          </a:bodyPr>
          <a:lstStyle/>
          <a:p>
            <a:pPr eaLnBrk="0" hangingPunct="0"/>
            <a:r>
              <a:rPr lang="en-US" sz="1600">
                <a:solidFill>
                  <a:srgbClr val="006600"/>
                </a:solidFill>
                <a:latin typeface="Comic Sans MS" pitchFamily="66" charset="0"/>
                <a:cs typeface="Times New Roman" pitchFamily="18" charset="0"/>
              </a:rPr>
              <a:t>Here's a short list of foods typically found on the Polish Christmas Eve Wigilia</a:t>
            </a:r>
            <a:r>
              <a:rPr lang="pl-PL" sz="1600" b="1" i="1">
                <a:solidFill>
                  <a:srgbClr val="006600"/>
                </a:solidFill>
                <a:latin typeface="Comic Sans MS" pitchFamily="66" charset="0"/>
                <a:cs typeface="Times New Roman" pitchFamily="18" charset="0"/>
              </a:rPr>
              <a:t> </a:t>
            </a:r>
            <a:r>
              <a:rPr lang="en-US" sz="1600">
                <a:solidFill>
                  <a:srgbClr val="006600"/>
                </a:solidFill>
                <a:latin typeface="Comic Sans MS" pitchFamily="66" charset="0"/>
                <a:cs typeface="Times New Roman" pitchFamily="18" charset="0"/>
              </a:rPr>
              <a:t> table. Because practices vary from region to region within Poland, this  guide is not a definitive list but rather a handy reminder for those of you who wish to keep this tradition alive in your family. </a:t>
            </a:r>
            <a:endParaRPr lang="pl-PL" sz="1600">
              <a:solidFill>
                <a:srgbClr val="006600"/>
              </a:solidFill>
              <a:latin typeface="Comic Sans MS" pitchFamily="66" charset="0"/>
              <a:cs typeface="Times New Roman" pitchFamily="18" charset="0"/>
            </a:endParaRPr>
          </a:p>
          <a:p>
            <a:pPr eaLnBrk="0" hangingPunct="0"/>
            <a:endParaRPr lang="pl-PL" sz="1600">
              <a:solidFill>
                <a:srgbClr val="006600"/>
              </a:solidFill>
              <a:latin typeface="Comic Sans MS" pitchFamily="66" charset="0"/>
              <a:cs typeface="Arial" charset="0"/>
            </a:endParaRPr>
          </a:p>
          <a:p>
            <a:pPr eaLnBrk="0" hangingPunct="0">
              <a:lnSpc>
                <a:spcPct val="120000"/>
              </a:lnSpc>
              <a:buFontTx/>
              <a:buChar char="•"/>
            </a:pPr>
            <a:r>
              <a:rPr lang="en-US" sz="1600">
                <a:latin typeface="Comic Sans MS" pitchFamily="66" charset="0"/>
                <a:cs typeface="Times New Roman" pitchFamily="18" charset="0"/>
              </a:rPr>
              <a:t>Mushroom soup with noodles, borsch with mushroom uszka (little pierogi), or fish soup. </a:t>
            </a:r>
            <a:endParaRPr lang="pl-PL" sz="1600">
              <a:latin typeface="Comic Sans MS" pitchFamily="66" charset="0"/>
              <a:ea typeface="Calibri" pitchFamily="34" charset="0"/>
              <a:cs typeface="Times New Roman" pitchFamily="18" charset="0"/>
            </a:endParaRPr>
          </a:p>
          <a:p>
            <a:pPr eaLnBrk="0" hangingPunct="0">
              <a:lnSpc>
                <a:spcPct val="120000"/>
              </a:lnSpc>
              <a:buFontTx/>
              <a:buChar char="•"/>
            </a:pPr>
            <a:r>
              <a:rPr lang="en-US" sz="1600">
                <a:latin typeface="Comic Sans MS" pitchFamily="66" charset="0"/>
                <a:cs typeface="Times New Roman" pitchFamily="18" charset="0"/>
              </a:rPr>
              <a:t>Herring in oil, pickled herring, carp aspic (jellied carp), stuffed carp, and/or fried carp. </a:t>
            </a:r>
            <a:endParaRPr lang="pl-PL" sz="1600">
              <a:latin typeface="Comic Sans MS" pitchFamily="66" charset="0"/>
            </a:endParaRPr>
          </a:p>
          <a:p>
            <a:pPr eaLnBrk="0" hangingPunct="0">
              <a:lnSpc>
                <a:spcPct val="120000"/>
              </a:lnSpc>
              <a:buFontTx/>
              <a:buChar char="•"/>
            </a:pPr>
            <a:r>
              <a:rPr lang="en-US" sz="1600">
                <a:latin typeface="Comic Sans MS" pitchFamily="66" charset="0"/>
                <a:cs typeface="Times New Roman" pitchFamily="18" charset="0"/>
              </a:rPr>
              <a:t>Hay under the white tablecloth. </a:t>
            </a:r>
            <a:endParaRPr lang="pl-PL" sz="1600">
              <a:latin typeface="Comic Sans MS" pitchFamily="66" charset="0"/>
            </a:endParaRPr>
          </a:p>
          <a:p>
            <a:pPr eaLnBrk="0" hangingPunct="0">
              <a:lnSpc>
                <a:spcPct val="120000"/>
              </a:lnSpc>
              <a:buFontTx/>
              <a:buChar char="•"/>
            </a:pPr>
            <a:r>
              <a:rPr lang="en-US" sz="1600">
                <a:latin typeface="Comic Sans MS" pitchFamily="66" charset="0"/>
                <a:cs typeface="Times New Roman" pitchFamily="18" charset="0"/>
              </a:rPr>
              <a:t>Salt, pepper. </a:t>
            </a:r>
            <a:endParaRPr lang="pl-PL" sz="1600">
              <a:latin typeface="Comic Sans MS" pitchFamily="66" charset="0"/>
            </a:endParaRPr>
          </a:p>
          <a:p>
            <a:pPr eaLnBrk="0" hangingPunct="0">
              <a:lnSpc>
                <a:spcPct val="120000"/>
              </a:lnSpc>
              <a:buFontTx/>
              <a:buChar char="•"/>
            </a:pPr>
            <a:r>
              <a:rPr lang="en-US" sz="1600">
                <a:latin typeface="Comic Sans MS" pitchFamily="66" charset="0"/>
                <a:cs typeface="Times New Roman" pitchFamily="18" charset="0"/>
              </a:rPr>
              <a:t>Sauerkraut with mushrooms, and/or red cabbage. </a:t>
            </a:r>
            <a:endParaRPr lang="pl-PL" sz="1600">
              <a:latin typeface="Comic Sans MS" pitchFamily="66" charset="0"/>
            </a:endParaRPr>
          </a:p>
          <a:p>
            <a:pPr eaLnBrk="0" hangingPunct="0">
              <a:lnSpc>
                <a:spcPct val="120000"/>
              </a:lnSpc>
              <a:buFontTx/>
              <a:buChar char="•"/>
            </a:pPr>
            <a:r>
              <a:rPr lang="en-US" sz="1600">
                <a:latin typeface="Comic Sans MS" pitchFamily="66" charset="0"/>
                <a:cs typeface="Times New Roman" pitchFamily="18" charset="0"/>
              </a:rPr>
              <a:t>Dried-fruit compote. </a:t>
            </a:r>
            <a:endParaRPr lang="pl-PL" sz="1600">
              <a:latin typeface="Comic Sans MS" pitchFamily="66" charset="0"/>
            </a:endParaRPr>
          </a:p>
          <a:p>
            <a:pPr eaLnBrk="0" hangingPunct="0">
              <a:lnSpc>
                <a:spcPct val="120000"/>
              </a:lnSpc>
              <a:buFontTx/>
              <a:buChar char="•"/>
            </a:pPr>
            <a:r>
              <a:rPr lang="en-US" sz="1600">
                <a:latin typeface="Comic Sans MS" pitchFamily="66" charset="0"/>
                <a:cs typeface="Times New Roman" pitchFamily="18" charset="0"/>
              </a:rPr>
              <a:t>Noodles with poppyseeds. </a:t>
            </a:r>
            <a:endParaRPr lang="pl-PL" sz="1600">
              <a:latin typeface="Comic Sans MS" pitchFamily="66" charset="0"/>
            </a:endParaRPr>
          </a:p>
          <a:p>
            <a:pPr eaLnBrk="0" hangingPunct="0">
              <a:lnSpc>
                <a:spcPct val="120000"/>
              </a:lnSpc>
              <a:buFontTx/>
              <a:buChar char="•"/>
            </a:pPr>
            <a:r>
              <a:rPr lang="en-US" sz="1600">
                <a:latin typeface="Comic Sans MS" pitchFamily="66" charset="0"/>
                <a:cs typeface="Times New Roman" pitchFamily="18" charset="0"/>
              </a:rPr>
              <a:t>Kutia (a dish made from boiled wheat, poppy seeds and honey). </a:t>
            </a:r>
            <a:endParaRPr lang="pl-PL" sz="1600">
              <a:latin typeface="Comic Sans MS" pitchFamily="66" charset="0"/>
            </a:endParaRPr>
          </a:p>
          <a:p>
            <a:pPr eaLnBrk="0" hangingPunct="0">
              <a:lnSpc>
                <a:spcPct val="120000"/>
              </a:lnSpc>
              <a:buFontTx/>
              <a:buChar char="•"/>
            </a:pPr>
            <a:r>
              <a:rPr lang="en-US" sz="1600">
                <a:latin typeface="Comic Sans MS" pitchFamily="66" charset="0"/>
                <a:cs typeface="Times New Roman" pitchFamily="18" charset="0"/>
              </a:rPr>
              <a:t>Pierogi, traditionally with cabbage and mushrooms. </a:t>
            </a:r>
            <a:endParaRPr lang="pl-PL" sz="1600">
              <a:latin typeface="Comic Sans MS" pitchFamily="66" charset="0"/>
            </a:endParaRPr>
          </a:p>
          <a:p>
            <a:pPr eaLnBrk="0" hangingPunct="0">
              <a:lnSpc>
                <a:spcPct val="120000"/>
              </a:lnSpc>
              <a:buFontTx/>
              <a:buChar char="•"/>
            </a:pPr>
            <a:r>
              <a:rPr lang="en-US" sz="1600">
                <a:latin typeface="Comic Sans MS" pitchFamily="66" charset="0"/>
                <a:cs typeface="Times New Roman" pitchFamily="18" charset="0"/>
              </a:rPr>
              <a:t>Oplatek (Christmas wafer). </a:t>
            </a:r>
            <a:endParaRPr lang="pl-PL" sz="1600">
              <a:latin typeface="Comic Sans MS" pitchFamily="66" charset="0"/>
            </a:endParaRPr>
          </a:p>
          <a:p>
            <a:pPr eaLnBrk="0" hangingPunct="0">
              <a:lnSpc>
                <a:spcPct val="120000"/>
              </a:lnSpc>
              <a:buFontTx/>
              <a:buChar char="•"/>
            </a:pPr>
            <a:r>
              <a:rPr lang="en-US" sz="1600">
                <a:latin typeface="Comic Sans MS" pitchFamily="66" charset="0"/>
                <a:cs typeface="Times New Roman" pitchFamily="18" charset="0"/>
              </a:rPr>
              <a:t>Bread </a:t>
            </a:r>
            <a:endParaRPr lang="pl-PL" sz="1600">
              <a:latin typeface="Comic Sans MS" pitchFamily="66" charset="0"/>
              <a:cs typeface="Arial" charset="0"/>
            </a:endParaRPr>
          </a:p>
          <a:p>
            <a:pPr eaLnBrk="0" hangingPunct="0">
              <a:lnSpc>
                <a:spcPct val="120000"/>
              </a:lnSpc>
            </a:pPr>
            <a:r>
              <a:rPr lang="en-US" sz="1600">
                <a:latin typeface="Comic Sans MS" pitchFamily="66" charset="0"/>
                <a:cs typeface="Times New Roman" pitchFamily="18" charset="0"/>
              </a:rPr>
              <a:t>An extra setting for an unexpected wanderer</a:t>
            </a:r>
            <a:endParaRPr lang="pl-PL" sz="1600">
              <a:latin typeface="Comic Sans MS" pitchFamily="66" charset="0"/>
              <a:cs typeface="Arial" charset="0"/>
            </a:endParaRPr>
          </a:p>
        </p:txBody>
      </p:sp>
      <p:pic>
        <p:nvPicPr>
          <p:cNvPr id="21507" name="Picture 5"/>
          <p:cNvPicPr>
            <a:picLocks noChangeAspect="1" noChangeArrowheads="1"/>
          </p:cNvPicPr>
          <p:nvPr/>
        </p:nvPicPr>
        <p:blipFill>
          <a:blip r:embed="rId3"/>
          <a:srcRect/>
          <a:stretch>
            <a:fillRect/>
          </a:stretch>
        </p:blipFill>
        <p:spPr bwMode="auto">
          <a:xfrm>
            <a:off x="7092950" y="476250"/>
            <a:ext cx="1028700" cy="1733550"/>
          </a:xfrm>
          <a:prstGeom prst="rect">
            <a:avLst/>
          </a:prstGeom>
          <a:noFill/>
          <a:ln w="9525">
            <a:noFill/>
            <a:miter lim="800000"/>
            <a:headEnd/>
            <a:tailEnd/>
          </a:ln>
        </p:spPr>
      </p:pic>
      <p:pic>
        <p:nvPicPr>
          <p:cNvPr id="21508" name="Picture 7" descr="http://www.urzadzamy.pl/zdjecia/karp_zydowsku.jpg"/>
          <p:cNvPicPr>
            <a:picLocks noChangeAspect="1" noChangeArrowheads="1"/>
          </p:cNvPicPr>
          <p:nvPr/>
        </p:nvPicPr>
        <p:blipFill>
          <a:blip r:embed="rId4"/>
          <a:srcRect/>
          <a:stretch>
            <a:fillRect/>
          </a:stretch>
        </p:blipFill>
        <p:spPr bwMode="auto">
          <a:xfrm>
            <a:off x="6516688" y="2708275"/>
            <a:ext cx="2303462" cy="1455738"/>
          </a:xfrm>
          <a:prstGeom prst="rect">
            <a:avLst/>
          </a:prstGeom>
          <a:noFill/>
          <a:ln w="9525">
            <a:noFill/>
            <a:miter lim="800000"/>
            <a:headEnd/>
            <a:tailEnd/>
          </a:ln>
        </p:spPr>
      </p:pic>
      <p:pic>
        <p:nvPicPr>
          <p:cNvPr id="21509" name="Picture 9" descr="http://smacznego.org/wp-content/uploads/2010/11/14.jpg"/>
          <p:cNvPicPr>
            <a:picLocks noChangeAspect="1" noChangeArrowheads="1"/>
          </p:cNvPicPr>
          <p:nvPr/>
        </p:nvPicPr>
        <p:blipFill>
          <a:blip r:embed="rId5"/>
          <a:srcRect/>
          <a:stretch>
            <a:fillRect/>
          </a:stretch>
        </p:blipFill>
        <p:spPr bwMode="auto">
          <a:xfrm>
            <a:off x="6588125" y="4581525"/>
            <a:ext cx="2182813" cy="1636713"/>
          </a:xfrm>
          <a:prstGeom prst="rect">
            <a:avLst/>
          </a:prstGeom>
          <a:noFill/>
          <a:ln w="9525">
            <a:noFill/>
            <a:miter lim="800000"/>
            <a:headEnd/>
            <a:tailEnd/>
          </a:ln>
        </p:spPr>
      </p:pic>
      <p:sp>
        <p:nvSpPr>
          <p:cNvPr id="21510" name="Rectangle 8"/>
          <p:cNvSpPr>
            <a:spLocks noChangeArrowheads="1"/>
          </p:cNvSpPr>
          <p:nvPr/>
        </p:nvSpPr>
        <p:spPr bwMode="auto">
          <a:xfrm>
            <a:off x="6588125" y="2276475"/>
            <a:ext cx="2305050" cy="304800"/>
          </a:xfrm>
          <a:prstGeom prst="rect">
            <a:avLst/>
          </a:prstGeom>
          <a:noFill/>
          <a:ln w="9525">
            <a:noFill/>
            <a:miter lim="800000"/>
            <a:headEnd/>
            <a:tailEnd/>
          </a:ln>
        </p:spPr>
        <p:txBody>
          <a:bodyPr>
            <a:spAutoFit/>
          </a:bodyPr>
          <a:lstStyle/>
          <a:p>
            <a:r>
              <a:rPr lang="en-US" sz="1400"/>
              <a:t>Oplatek (Christmas wafer).</a:t>
            </a:r>
            <a:endParaRPr lang="pl-PL" sz="1400"/>
          </a:p>
        </p:txBody>
      </p:sp>
      <p:sp>
        <p:nvSpPr>
          <p:cNvPr id="21511" name="Rectangle 9"/>
          <p:cNvSpPr>
            <a:spLocks noChangeArrowheads="1"/>
          </p:cNvSpPr>
          <p:nvPr/>
        </p:nvSpPr>
        <p:spPr bwMode="auto">
          <a:xfrm>
            <a:off x="7596188" y="6308725"/>
            <a:ext cx="588962" cy="304800"/>
          </a:xfrm>
          <a:prstGeom prst="rect">
            <a:avLst/>
          </a:prstGeom>
          <a:noFill/>
          <a:ln w="9525">
            <a:noFill/>
            <a:miter lim="800000"/>
            <a:headEnd/>
            <a:tailEnd/>
          </a:ln>
        </p:spPr>
        <p:txBody>
          <a:bodyPr wrap="none">
            <a:spAutoFit/>
          </a:bodyPr>
          <a:lstStyle/>
          <a:p>
            <a:r>
              <a:rPr lang="en-US" sz="1400"/>
              <a:t>Kutia</a:t>
            </a:r>
            <a:endParaRPr lang="pl-PL" sz="1400"/>
          </a:p>
        </p:txBody>
      </p:sp>
      <p:sp>
        <p:nvSpPr>
          <p:cNvPr id="21512" name="Rectangle 10"/>
          <p:cNvSpPr>
            <a:spLocks noChangeArrowheads="1"/>
          </p:cNvSpPr>
          <p:nvPr/>
        </p:nvSpPr>
        <p:spPr bwMode="auto">
          <a:xfrm>
            <a:off x="7235825" y="4221163"/>
            <a:ext cx="1109663" cy="304800"/>
          </a:xfrm>
          <a:prstGeom prst="rect">
            <a:avLst/>
          </a:prstGeom>
          <a:noFill/>
          <a:ln w="9525">
            <a:noFill/>
            <a:miter lim="800000"/>
            <a:headEnd/>
            <a:tailEnd/>
          </a:ln>
        </p:spPr>
        <p:txBody>
          <a:bodyPr wrap="none">
            <a:spAutoFit/>
          </a:bodyPr>
          <a:lstStyle/>
          <a:p>
            <a:r>
              <a:rPr lang="en-US" sz="1400"/>
              <a:t>stuffed carp</a:t>
            </a:r>
            <a:endParaRPr lang="pl-PL" sz="1400"/>
          </a:p>
        </p:txBody>
      </p:sp>
      <p:sp>
        <p:nvSpPr>
          <p:cNvPr id="21513" name="Rectangle 12"/>
          <p:cNvSpPr>
            <a:spLocks noChangeArrowheads="1"/>
          </p:cNvSpPr>
          <p:nvPr/>
        </p:nvSpPr>
        <p:spPr bwMode="auto">
          <a:xfrm>
            <a:off x="2411413" y="188913"/>
            <a:ext cx="4572000" cy="1004887"/>
          </a:xfrm>
          <a:prstGeom prst="rect">
            <a:avLst/>
          </a:prstGeom>
          <a:noFill/>
          <a:ln w="9525">
            <a:noFill/>
            <a:miter lim="800000"/>
            <a:headEnd/>
            <a:tailEnd/>
          </a:ln>
        </p:spPr>
        <p:txBody>
          <a:bodyPr>
            <a:spAutoFit/>
          </a:bodyPr>
          <a:lstStyle/>
          <a:p>
            <a:pPr>
              <a:spcBef>
                <a:spcPct val="50000"/>
              </a:spcBef>
            </a:pPr>
            <a:r>
              <a:rPr lang="en-US" sz="2400" b="1">
                <a:solidFill>
                  <a:srgbClr val="CC0000"/>
                </a:solidFill>
                <a:latin typeface="Comic Sans MS" pitchFamily="66" charset="0"/>
              </a:rPr>
              <a:t>Wigilia Table Check List </a:t>
            </a:r>
            <a:endParaRPr lang="pl-PL" sz="2400" b="1">
              <a:solidFill>
                <a:srgbClr val="CC0000"/>
              </a:solidFill>
              <a:latin typeface="Comic Sans MS" pitchFamily="66" charset="0"/>
            </a:endParaRPr>
          </a:p>
          <a:p>
            <a:pPr>
              <a:spcBef>
                <a:spcPct val="50000"/>
              </a:spcBef>
            </a:pPr>
            <a:endParaRPr lang="pl-PL" sz="2400" b="1">
              <a:solidFill>
                <a:srgbClr val="CC0000"/>
              </a:solidFill>
              <a:latin typeface="Comic Sans MS" pitchFamily="66" charset="0"/>
              <a:cs typeface="Arial"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686</Words>
  <Application>Microsoft Office PowerPoint</Application>
  <PresentationFormat>On-screen Show (4:3)</PresentationFormat>
  <Paragraphs>37</Paragraphs>
  <Slides>11</Slides>
  <Notes>0</Notes>
  <HiddenSlides>0</HiddenSlides>
  <MMClips>1</MMClips>
  <ScaleCrop>false</ScaleCrop>
  <HeadingPairs>
    <vt:vector size="6" baseType="variant">
      <vt:variant>
        <vt:lpstr>Używane czcionki</vt:lpstr>
      </vt:variant>
      <vt:variant>
        <vt:i4>4</vt:i4>
      </vt:variant>
      <vt:variant>
        <vt:lpstr>Szablon projektu</vt:lpstr>
      </vt:variant>
      <vt:variant>
        <vt:i4>1</vt:i4>
      </vt:variant>
      <vt:variant>
        <vt:lpstr>Tytuły slajdów</vt:lpstr>
      </vt:variant>
      <vt:variant>
        <vt:i4>11</vt:i4>
      </vt:variant>
    </vt:vector>
  </HeadingPairs>
  <TitlesOfParts>
    <vt:vector size="16" baseType="lpstr">
      <vt:lpstr>Arial</vt:lpstr>
      <vt:lpstr>Calibri</vt:lpstr>
      <vt:lpstr>Comic Sans MS</vt:lpstr>
      <vt:lpstr>Times New Roman</vt: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Wojtek</dc:creator>
  <cp:lastModifiedBy>user</cp:lastModifiedBy>
  <cp:revision>19</cp:revision>
  <dcterms:created xsi:type="dcterms:W3CDTF">2010-12-03T15:29:20Z</dcterms:created>
  <dcterms:modified xsi:type="dcterms:W3CDTF">2010-12-07T06:19:59Z</dcterms:modified>
</cp:coreProperties>
</file>