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</p:sldIdLst>
  <p:sldSz cx="9144000" cy="6858000" type="screen4x3"/>
  <p:notesSz cx="6854825" cy="9713913"/>
  <p:embeddedFontLst>
    <p:embeddedFont>
      <p:font typeface="Carme" panose="02000000000000000000" pitchFamily="2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EB076-4F70-4331-ADDD-8594ED9AE78F}">
  <a:tblStyle styleId="{27EEB076-4F70-4331-ADDD-8594ED9AE7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3702"/>
  </p:normalViewPr>
  <p:slideViewPr>
    <p:cSldViewPr snapToGrid="0">
      <p:cViewPr varScale="1">
        <p:scale>
          <a:sx n="103" d="100"/>
          <a:sy n="103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6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3025" y="0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226550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3883025" y="9226550"/>
            <a:ext cx="2970213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1380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313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614863"/>
            <a:ext cx="5483225" cy="43703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57750" cy="36433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 descr="N:\IDENTYFIKACJA\SZKOLApng,jpg\elemnety graficzne PNG\pozostale elemnety\ryski1niebieskie jasne slonko 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9500" y="68263"/>
            <a:ext cx="1633538" cy="1646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N:\IDENTYFIKACJA\SZKOLApng,jpg\elemnety graficzne PNG\TLOniebieskie poziom copy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87500"/>
            <a:ext cx="9786938" cy="29130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" name="Shape 21" descr="24SP 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938" y="5143500"/>
            <a:ext cx="5089525" cy="14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214414" y="2158696"/>
            <a:ext cx="6858048" cy="177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214414" y="4357694"/>
            <a:ext cx="6858048" cy="57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76C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76C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076C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76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76C0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76C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76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76C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76C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76C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76C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76C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76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76C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76C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76C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76C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N:\IDENTYFIKACJA\SZKOLApng,jpg\LOGA\20 LAT\20LATgodloRGB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0338" y="0"/>
            <a:ext cx="1363662" cy="139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N:\IDENTYFIKACJA\SZKOLApng,jpg\pasek www i stopki adresowe\pasek www.sp24sto.edu.pl niebieski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55638" y="5929313"/>
            <a:ext cx="9799638" cy="1249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76C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76C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7296150" y="6345238"/>
            <a:ext cx="1357313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45238"/>
            <a:ext cx="2447925" cy="22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53463" y="6345238"/>
            <a:ext cx="419100" cy="22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17" name="Shape 17" descr="24SPgodloBIEL.png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875" y="214313"/>
            <a:ext cx="741363" cy="711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wa.pytlak@sp24sto.edu.pl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683568" y="2159000"/>
            <a:ext cx="8460432" cy="177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>
                <a:solidFill>
                  <a:schemeClr val="lt1"/>
                </a:solidFill>
                <a:latin typeface="Carme"/>
                <a:ea typeface="Carme"/>
                <a:cs typeface="Carme"/>
                <a:sym typeface="Carme"/>
              </a:rPr>
              <a:t>Primary School No 24 of Civic Educational Associacion</a:t>
            </a:r>
            <a:endParaRPr sz="3600" b="1" i="0" u="none" strike="noStrike" cap="none">
              <a:solidFill>
                <a:schemeClr val="lt1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214438" y="4357688"/>
            <a:ext cx="7245994" cy="10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Warsaw,  Bemowo District </a:t>
            </a:r>
            <a:endParaRPr/>
          </a:p>
          <a:p>
            <a:pPr marL="0" marR="0" lvl="0" indent="0" algn="r" rtl="0">
              <a:spcBef>
                <a:spcPts val="480"/>
              </a:spcBef>
              <a:spcAft>
                <a:spcPts val="0"/>
              </a:spcAft>
              <a:buClr>
                <a:srgbClr val="0076C0"/>
              </a:buClr>
              <a:buSzPts val="2400"/>
              <a:buFont typeface="Arial"/>
              <a:buNone/>
            </a:pPr>
            <a:r>
              <a:rPr lang="pl-PL" sz="24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www.sp24sto.edu.pl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The Earth Day (April)</a:t>
            </a:r>
            <a:b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582125"/>
            <a:ext cx="3286897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annual</a:t>
            </a:r>
            <a:r>
              <a:rPr lang="pl-PL" sz="2400" dirty="0"/>
              <a:t> </a:t>
            </a:r>
            <a:r>
              <a:rPr lang="pl-PL" sz="2400" dirty="0" err="1"/>
              <a:t>festival</a:t>
            </a:r>
            <a:r>
              <a:rPr lang="pl-PL" sz="2400" dirty="0"/>
              <a:t> and </a:t>
            </a:r>
            <a:r>
              <a:rPr lang="pl-PL" sz="2400" dirty="0" err="1"/>
              <a:t>treasure</a:t>
            </a:r>
            <a:r>
              <a:rPr lang="pl-PL" sz="2400" dirty="0"/>
              <a:t> </a:t>
            </a:r>
            <a:r>
              <a:rPr lang="pl-PL" sz="2400" dirty="0" err="1"/>
              <a:t>hunt</a:t>
            </a:r>
            <a:r>
              <a:rPr lang="pl-PL" sz="2400" dirty="0"/>
              <a:t> </a:t>
            </a:r>
            <a:r>
              <a:rPr lang="pl-PL" sz="2400" dirty="0" err="1"/>
              <a:t>game</a:t>
            </a:r>
            <a:r>
              <a:rPr lang="pl-PL" sz="2400" dirty="0"/>
              <a:t> </a:t>
            </a:r>
            <a:endParaRPr sz="24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l-PL" sz="2400" dirty="0" err="1"/>
              <a:t>different</a:t>
            </a:r>
            <a:r>
              <a:rPr lang="pl-PL" sz="2400" dirty="0"/>
              <a:t> environment-</a:t>
            </a:r>
            <a:r>
              <a:rPr lang="pl-PL" sz="2400" dirty="0" err="1"/>
              <a:t>related</a:t>
            </a:r>
            <a:r>
              <a:rPr lang="pl-PL" sz="2400" dirty="0"/>
              <a:t> </a:t>
            </a:r>
            <a:r>
              <a:rPr lang="pl-PL" sz="2400" dirty="0" err="1"/>
              <a:t>theme</a:t>
            </a:r>
            <a:r>
              <a:rPr lang="pl-PL" sz="2400" dirty="0"/>
              <a:t> </a:t>
            </a:r>
            <a:r>
              <a:rPr lang="pl-PL" sz="2400" dirty="0" err="1"/>
              <a:t>each</a:t>
            </a:r>
            <a:r>
              <a:rPr lang="pl-PL" sz="2400" dirty="0"/>
              <a:t> </a:t>
            </a:r>
            <a:r>
              <a:rPr lang="pl-PL" sz="2400" dirty="0" err="1"/>
              <a:t>year</a:t>
            </a:r>
            <a:endParaRPr sz="24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l-PL" sz="2400" dirty="0" err="1"/>
              <a:t>other</a:t>
            </a:r>
            <a:r>
              <a:rPr lang="pl-PL" sz="2400" dirty="0"/>
              <a:t> </a:t>
            </a:r>
            <a:r>
              <a:rPr lang="pl-PL" sz="2400" dirty="0" err="1"/>
              <a:t>schools</a:t>
            </a:r>
            <a:r>
              <a:rPr lang="pl-PL" sz="2400" dirty="0"/>
              <a:t> from the same </a:t>
            </a:r>
            <a:r>
              <a:rPr lang="pl-PL" sz="2400" dirty="0" err="1"/>
              <a:t>district</a:t>
            </a:r>
            <a:r>
              <a:rPr lang="pl-PL" sz="2400" dirty="0"/>
              <a:t> </a:t>
            </a:r>
            <a:r>
              <a:rPr lang="pl-PL" sz="2400" dirty="0" err="1"/>
              <a:t>involved</a:t>
            </a:r>
            <a:r>
              <a:rPr lang="pl-PL" sz="2400" dirty="0"/>
              <a:t> </a:t>
            </a:r>
            <a:endParaRPr sz="2400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prepared</a:t>
            </a:r>
            <a:r>
              <a:rPr lang="pl-PL" sz="2400" dirty="0"/>
              <a:t> and </a:t>
            </a:r>
            <a:r>
              <a:rPr lang="pl-PL" sz="2400" dirty="0" err="1"/>
              <a:t>performed</a:t>
            </a:r>
            <a:r>
              <a:rPr lang="pl-PL" sz="2400" dirty="0"/>
              <a:t> </a:t>
            </a:r>
            <a:r>
              <a:rPr lang="pl-PL" sz="2400" dirty="0" err="1"/>
              <a:t>mostly</a:t>
            </a:r>
            <a:r>
              <a:rPr lang="pl-PL" sz="2400" dirty="0"/>
              <a:t> by </a:t>
            </a:r>
            <a:r>
              <a:rPr lang="pl-PL" sz="2400" dirty="0" err="1"/>
              <a:t>pupils</a:t>
            </a:r>
            <a:r>
              <a:rPr lang="pl-PL" sz="2400" dirty="0"/>
              <a:t> </a:t>
            </a:r>
            <a:r>
              <a:rPr lang="pl-PL" sz="2400" dirty="0" err="1"/>
              <a:t>themselves</a:t>
            </a:r>
            <a:r>
              <a:rPr lang="pl-PL" sz="2400" dirty="0"/>
              <a:t> </a:t>
            </a:r>
            <a:endParaRPr sz="2400" dirty="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155" name="Shape 155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300">
            <a:off x="376580" y="637336"/>
            <a:ext cx="1012320" cy="98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5445224"/>
            <a:ext cx="1548256" cy="9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1EE2856-D755-604D-BD64-05D9C91E81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97" y="1272746"/>
            <a:ext cx="3565482" cy="237698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9192033-143B-9343-8E21-D488005084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41" y="3742037"/>
            <a:ext cx="3768811" cy="25125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27584" y="559123"/>
            <a:ext cx="778720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3959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24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The School </a:t>
            </a:r>
            <a:r>
              <a:rPr lang="pl-PL" sz="3240" dirty="0" err="1"/>
              <a:t>Celebration</a:t>
            </a:r>
            <a:r>
              <a:rPr lang="pl-PL" sz="3240" dirty="0"/>
              <a:t> Day</a:t>
            </a:r>
            <a:r>
              <a:rPr lang="pl-PL" sz="324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(</a:t>
            </a:r>
            <a:r>
              <a:rPr lang="pl-PL" sz="3240" b="1" i="0" u="none" strike="noStrike" cap="none" dirty="0" err="1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Jun</a:t>
            </a:r>
            <a:r>
              <a:rPr lang="pl-PL" sz="324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)</a:t>
            </a:r>
            <a:br>
              <a:rPr lang="pl-PL" sz="360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br>
              <a:rPr lang="pl-PL" sz="360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959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endParaRPr dirty="0"/>
          </a:p>
        </p:txBody>
      </p:sp>
      <p:pic>
        <p:nvPicPr>
          <p:cNvPr id="162" name="Shape 162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300">
            <a:off x="137133" y="142016"/>
            <a:ext cx="1012320" cy="98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8538" y="5555218"/>
            <a:ext cx="1548256" cy="956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36324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annual</a:t>
            </a:r>
            <a:r>
              <a:rPr lang="pl-PL" sz="2400" dirty="0"/>
              <a:t> </a:t>
            </a:r>
            <a:r>
              <a:rPr lang="pl-PL" sz="2400" dirty="0" err="1"/>
              <a:t>celebration</a:t>
            </a:r>
            <a:endParaRPr sz="24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school’s</a:t>
            </a:r>
            <a:r>
              <a:rPr lang="pl-PL" sz="2400" dirty="0"/>
              <a:t> </a:t>
            </a:r>
            <a:r>
              <a:rPr lang="pl-PL" sz="2400" dirty="0" err="1"/>
              <a:t>all</a:t>
            </a:r>
            <a:r>
              <a:rPr lang="pl-PL" sz="2400" dirty="0"/>
              <a:t> </a:t>
            </a:r>
            <a:r>
              <a:rPr lang="pl-PL" sz="2400" dirty="0" err="1"/>
              <a:t>year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r>
              <a:rPr lang="pl-PL" sz="2400" dirty="0"/>
              <a:t> </a:t>
            </a:r>
            <a:r>
              <a:rPr lang="pl-PL" sz="2400" dirty="0" err="1"/>
              <a:t>presentation</a:t>
            </a:r>
            <a:r>
              <a:rPr lang="pl-PL" sz="2400" dirty="0"/>
              <a:t> </a:t>
            </a:r>
            <a:endParaRPr sz="24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another</a:t>
            </a:r>
            <a:r>
              <a:rPr lang="pl-PL" sz="2400" dirty="0"/>
              <a:t> </a:t>
            </a:r>
            <a:r>
              <a:rPr lang="pl-PL" sz="2400" dirty="0" err="1"/>
              <a:t>theme</a:t>
            </a:r>
            <a:r>
              <a:rPr lang="pl-PL" sz="2400" dirty="0"/>
              <a:t> </a:t>
            </a:r>
            <a:r>
              <a:rPr lang="pl-PL" sz="2400" dirty="0" err="1"/>
              <a:t>every</a:t>
            </a:r>
            <a:r>
              <a:rPr lang="pl-PL" sz="2400" dirty="0"/>
              <a:t> </a:t>
            </a:r>
            <a:r>
              <a:rPr lang="pl-PL" sz="2400" dirty="0" err="1"/>
              <a:t>year</a:t>
            </a:r>
            <a:endParaRPr sz="24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teachers</a:t>
            </a:r>
            <a:r>
              <a:rPr lang="pl-PL" sz="2400" dirty="0"/>
              <a:t>, </a:t>
            </a:r>
            <a:r>
              <a:rPr lang="pl-PL" sz="2400" dirty="0" err="1"/>
              <a:t>pupils</a:t>
            </a:r>
            <a:r>
              <a:rPr lang="pl-PL" sz="2400" dirty="0"/>
              <a:t>, </a:t>
            </a:r>
            <a:r>
              <a:rPr lang="pl-PL" sz="2400" dirty="0" err="1"/>
              <a:t>parents</a:t>
            </a:r>
            <a:r>
              <a:rPr lang="pl-PL" sz="2400" dirty="0"/>
              <a:t>, </a:t>
            </a:r>
            <a:r>
              <a:rPr lang="pl-PL" sz="2400" dirty="0" err="1"/>
              <a:t>institution</a:t>
            </a:r>
            <a:r>
              <a:rPr lang="pl-PL" sz="2400" dirty="0"/>
              <a:t> engagement</a:t>
            </a:r>
            <a:endParaRPr sz="24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dirty="0" err="1"/>
              <a:t>prepared</a:t>
            </a:r>
            <a:r>
              <a:rPr lang="pl-PL" sz="2400" dirty="0"/>
              <a:t> and </a:t>
            </a:r>
            <a:r>
              <a:rPr lang="pl-PL" sz="2400" dirty="0" err="1"/>
              <a:t>presented</a:t>
            </a:r>
            <a:r>
              <a:rPr lang="pl-PL" sz="2400" dirty="0"/>
              <a:t> by </a:t>
            </a:r>
            <a:r>
              <a:rPr lang="pl-PL" sz="2400" dirty="0" err="1"/>
              <a:t>teachers</a:t>
            </a:r>
            <a:r>
              <a:rPr lang="pl-PL" sz="2400" dirty="0"/>
              <a:t> and </a:t>
            </a:r>
            <a:r>
              <a:rPr lang="pl-PL" sz="2400" dirty="0" err="1"/>
              <a:t>students</a:t>
            </a:r>
            <a:endParaRPr sz="2400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0084327-CD6D-044D-BE0D-F45A655C02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35" y="1271738"/>
            <a:ext cx="3329431" cy="24970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D444F8-AEF5-064D-9349-F6F87B2651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040" y="3874616"/>
            <a:ext cx="3385752" cy="2539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27584" y="559123"/>
            <a:ext cx="778720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4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The School Art Gallery </a:t>
            </a:r>
            <a:r>
              <a:rPr lang="pl-PL" sz="3959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endParaRPr dirty="0"/>
          </a:p>
        </p:txBody>
      </p:sp>
      <p:pic>
        <p:nvPicPr>
          <p:cNvPr id="162" name="Shape 162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300">
            <a:off x="137133" y="142016"/>
            <a:ext cx="1012320" cy="98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8538" y="5555218"/>
            <a:ext cx="1548256" cy="95699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336324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 err="1"/>
              <a:t>annual</a:t>
            </a:r>
            <a:r>
              <a:rPr lang="pl-PL" dirty="0"/>
              <a:t> </a:t>
            </a:r>
            <a:r>
              <a:rPr lang="pl-PL" dirty="0" err="1"/>
              <a:t>activity</a:t>
            </a:r>
            <a:endParaRPr lang="pl-PL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art </a:t>
            </a:r>
            <a:r>
              <a:rPr lang="pl-PL" dirty="0" err="1"/>
              <a:t>masterpieces</a:t>
            </a:r>
            <a:r>
              <a:rPr lang="pl-PL" dirty="0"/>
              <a:t> </a:t>
            </a:r>
            <a:r>
              <a:rPr lang="pl-PL" dirty="0" err="1"/>
              <a:t>copied</a:t>
            </a:r>
            <a:r>
              <a:rPr lang="pl-PL" dirty="0"/>
              <a:t> by </a:t>
            </a:r>
            <a:r>
              <a:rPr lang="pl-PL" dirty="0" err="1"/>
              <a:t>students</a:t>
            </a:r>
            <a:endParaRPr lang="pl-PL"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 err="1"/>
              <a:t>around</a:t>
            </a:r>
            <a:r>
              <a:rPr lang="pl-PL" dirty="0"/>
              <a:t> 400 </a:t>
            </a:r>
            <a:r>
              <a:rPr lang="pl-PL" dirty="0" err="1"/>
              <a:t>works</a:t>
            </a:r>
            <a:r>
              <a:rPr lang="pl-PL" dirty="0"/>
              <a:t> (Van Gogh, Picasso, Mucha, Munch)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C310EB-FDAC-A247-8E1C-4643511EEA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05" y="2653446"/>
            <a:ext cx="3214535" cy="180817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E7578AB-7701-E548-B650-0840280465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305" y="1914406"/>
            <a:ext cx="1848519" cy="32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67544" y="764704"/>
            <a:ext cx="740092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32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endParaRPr sz="3200" b="1" i="0" u="none" strike="noStrike" cap="none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170" name="Shape 170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073362">
            <a:off x="6815974" y="4861795"/>
            <a:ext cx="1548256" cy="9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C:\Users\ACER\Documents\Ewa\SZKOLA\identyfikacja\zebrane materialy\SZKOLApng,jpg\elemnety graficzne PNG\pozostale elemnety\ryski1niebieskie copy11 slonk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476672"/>
            <a:ext cx="1542161" cy="129834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95536" y="1125842"/>
            <a:ext cx="82296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3200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Ewa Pytlak  -</a:t>
            </a:r>
            <a:br>
              <a:rPr lang="pl-PL" sz="3200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200" b="0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  <a:hlinkClick r:id="rId5"/>
              </a:rPr>
              <a:t>ewa.pytlak@sp24sto.edu.pl</a:t>
            </a:r>
            <a:endParaRPr lang="pl-PL" sz="3200" b="0" i="0" u="none" strike="noStrike" cap="none" dirty="0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23525" y="197775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Basic information</a:t>
            </a:r>
            <a:endParaRPr sz="4400" b="1" i="0" u="none" strike="noStrike" cap="none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23525" y="1340775"/>
            <a:ext cx="4743895" cy="4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Independent School </a:t>
            </a:r>
            <a:endParaRPr sz="3060" b="0" i="0" u="none" strike="noStrike" cap="none" dirty="0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dirty="0" err="1"/>
              <a:t>F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ounded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in 1990. </a:t>
            </a:r>
            <a:endParaRPr sz="3060" b="0" i="0" u="none" strike="noStrike" cap="none" dirty="0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dirty="0" err="1"/>
              <a:t>L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ocated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in Bemowo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District</a:t>
            </a:r>
            <a:r>
              <a:rPr lang="pl-PL" sz="3060" dirty="0"/>
              <a:t>,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Warsaw</a:t>
            </a:r>
            <a:r>
              <a:rPr lang="pl-PL" sz="3060" dirty="0"/>
              <a:t>, Poland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22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classes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16-18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each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None/>
            </a:pP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l-PL" sz="3060" dirty="0" err="1"/>
              <a:t>over</a:t>
            </a:r>
            <a:r>
              <a:rPr lang="pl-PL" sz="3060" dirty="0"/>
              <a:t> 400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pupils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dirty="0" err="1"/>
              <a:t>Pupils</a:t>
            </a:r>
            <a:r>
              <a:rPr lang="pl-PL" sz="3060" dirty="0"/>
              <a:t> </a:t>
            </a:r>
            <a:r>
              <a:rPr lang="pl-PL" sz="3060" dirty="0" err="1"/>
              <a:t>aged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r>
              <a:rPr lang="pl-PL" sz="3060" dirty="0"/>
              <a:t>-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l-PL" sz="3060" dirty="0"/>
              <a:t>4</a:t>
            </a:r>
            <a:endParaRPr sz="3060" b="0" i="0" u="none" strike="noStrike" cap="none" dirty="0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12"/>
              </a:spcBef>
              <a:spcAft>
                <a:spcPts val="0"/>
              </a:spcAft>
              <a:buClr>
                <a:srgbClr val="0076C0"/>
              </a:buClr>
              <a:buSzPts val="3060"/>
              <a:buFont typeface="Arial"/>
              <a:buChar char="•"/>
            </a:pP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70 </a:t>
            </a:r>
            <a:r>
              <a:rPr lang="pl-PL" sz="3060" b="0" i="0" u="none" strike="noStrike" cap="none" dirty="0" err="1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r>
              <a:rPr lang="pl-PL" sz="3060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975" b="0" i="0" u="none" strike="noStrike" cap="none" dirty="0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E449A8-5401-E64F-BDE9-07F7837791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975" y="1958612"/>
            <a:ext cx="4034679" cy="3021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i="0" u="none" strike="noStrike" cap="none" dirty="0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School</a:t>
            </a:r>
            <a:endParaRPr sz="4400" b="1" i="0" u="none" strike="noStrike" cap="none" dirty="0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CE260C-A091-8247-9640-16C5F068C7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422" y="1417638"/>
            <a:ext cx="2286000" cy="17145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D52922E-51C5-974A-AD3A-3C338276C8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9" y="1269207"/>
            <a:ext cx="3064474" cy="229835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37D8526-9D3A-AC4D-9EB4-D7076601E0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69207"/>
            <a:ext cx="2794397" cy="372586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275F2CF-FAC2-3E49-95B9-4AA1681D6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967" y="3762331"/>
            <a:ext cx="3064477" cy="22983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377DEDD-C1D1-0B4E-82AA-AC09E8FABB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469" y="3343673"/>
            <a:ext cx="2483906" cy="18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History</a:t>
            </a:r>
            <a:endParaRPr sz="4400" b="1" i="0" u="none" strike="noStrike" cap="none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•"/>
            </a:pP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founded by parents in 1990, after the political transformation</a:t>
            </a:r>
            <a:r>
              <a:rPr lang="pl-PL"/>
              <a:t> in Poland </a:t>
            </a: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•"/>
            </a:pPr>
            <a:r>
              <a:rPr lang="pl-PL"/>
              <a:t>created from the need to provide children</a:t>
            </a: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with be</a:t>
            </a:r>
            <a:r>
              <a:rPr lang="pl-PL"/>
              <a:t>tter standards of education: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Char char="•"/>
            </a:pPr>
            <a:r>
              <a:rPr lang="pl-PL"/>
              <a:t>formed to offer learning: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- in smaller groups,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-  with cooperative teachers,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- in friendly atmosphere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 descr="C:\Users\ACER\Documents\Ewa\SZKOLA\identyfikacja\zebrane materialy\SZKOLApng,jpg\elemnety graficzne PNG\pozostale elemnety\ButSmoKniebieski copy4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978" y="3573016"/>
            <a:ext cx="937454" cy="112230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09" name="Shape 109" descr="C:\Users\ACER\Documents\Ewa\SZKOLA\identyfikacja\zebrane materialy\SZKOLApng,jpg\elemnety graficzne PNG\pozostale elemnety\ryski1niebieskie copy4 slonce1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8640"/>
            <a:ext cx="1748904" cy="14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Our mission i</a:t>
            </a:r>
            <a:r>
              <a:rPr lang="pl-PL" sz="3600"/>
              <a:t>s based on personal skills development</a:t>
            </a:r>
            <a:r>
              <a:rPr lang="pl-PL" sz="36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endParaRPr sz="3600"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79200" cy="4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spcBef>
                <a:spcPts val="720"/>
              </a:spcBef>
              <a:spcAft>
                <a:spcPts val="0"/>
              </a:spcAft>
              <a:buSzPts val="3000"/>
              <a:buChar char="-"/>
            </a:pPr>
            <a:r>
              <a:rPr lang="pl-PL" sz="3000" b="1"/>
              <a:t>a sense of r</a:t>
            </a:r>
            <a:r>
              <a:rPr lang="pl-PL" sz="3000" b="1" i="0" u="none" strike="noStrike" cap="none">
                <a:solidFill>
                  <a:srgbClr val="0076C0"/>
                </a:solidFill>
              </a:rPr>
              <a:t>esponsibility</a:t>
            </a:r>
            <a:r>
              <a:rPr lang="pl-PL" sz="3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/>
          </a:p>
          <a:p>
            <a:pPr marL="342900" marR="0" lvl="0" indent="-304800" algn="l" rtl="0">
              <a:spcBef>
                <a:spcPts val="720"/>
              </a:spcBef>
              <a:spcAft>
                <a:spcPts val="0"/>
              </a:spcAft>
              <a:buClr>
                <a:srgbClr val="0076C0"/>
              </a:buClr>
              <a:buSzPts val="3000"/>
              <a:buFont typeface="Arial"/>
              <a:buChar char="-"/>
            </a:pPr>
            <a:r>
              <a:rPr lang="pl-PL" sz="3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3000" b="1" i="0" u="none" strike="noStrike" cap="none">
                <a:solidFill>
                  <a:srgbClr val="0076C0"/>
                </a:solidFill>
              </a:rPr>
              <a:t>kindness and cooperation </a:t>
            </a:r>
            <a:r>
              <a:rPr lang="pl-PL" sz="30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for one another </a:t>
            </a:r>
            <a:r>
              <a:rPr lang="pl-PL" sz="3000"/>
              <a:t>with the use of active learning methods</a:t>
            </a:r>
            <a:endParaRPr sz="3000"/>
          </a:p>
          <a:p>
            <a:pPr marL="342900" marR="0" lvl="0" indent="-304800" algn="l" rtl="0">
              <a:spcBef>
                <a:spcPts val="720"/>
              </a:spcBef>
              <a:spcAft>
                <a:spcPts val="0"/>
              </a:spcAft>
              <a:buClr>
                <a:srgbClr val="0076C0"/>
              </a:buClr>
              <a:buSzPts val="3000"/>
              <a:buFont typeface="Arial"/>
              <a:buChar char="-"/>
            </a:pPr>
            <a:r>
              <a:rPr lang="pl-PL" sz="3000" b="1"/>
              <a:t>s</a:t>
            </a:r>
            <a:r>
              <a:rPr lang="pl-PL" sz="3000" b="1" i="0" u="none" strike="noStrike" cap="none">
                <a:solidFill>
                  <a:srgbClr val="0076C0"/>
                </a:solidFill>
              </a:rPr>
              <a:t>elf-determination and independence</a:t>
            </a:r>
            <a:r>
              <a:rPr lang="pl-PL" sz="3000"/>
              <a:t> in every day decision-making and goals choosing </a:t>
            </a:r>
            <a:endParaRPr sz="300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Shape 116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298">
            <a:off x="765613" y="922355"/>
            <a:ext cx="864153" cy="84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4047" y="5370989"/>
            <a:ext cx="1548256" cy="9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8078697-4807-AE4B-85C9-4221813A7A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44" y="1600200"/>
            <a:ext cx="2553729" cy="191529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4FC13B-3A5B-A04B-A97C-51C8E32503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344" y="3848420"/>
            <a:ext cx="3001598" cy="2001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3568" y="0"/>
            <a:ext cx="7401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Day at school </a:t>
            </a:r>
            <a:endParaRPr/>
          </a:p>
        </p:txBody>
      </p:sp>
      <p:graphicFrame>
        <p:nvGraphicFramePr>
          <p:cNvPr id="123" name="Shape 123"/>
          <p:cNvGraphicFramePr/>
          <p:nvPr/>
        </p:nvGraphicFramePr>
        <p:xfrm>
          <a:off x="251520" y="1124744"/>
          <a:ext cx="8715400" cy="5050525"/>
        </p:xfrm>
        <a:graphic>
          <a:graphicData uri="http://schemas.openxmlformats.org/drawingml/2006/table">
            <a:tbl>
              <a:tblPr>
                <a:noFill/>
                <a:tableStyleId>{27EEB076-4F70-4331-ADDD-8594ED9AE78F}</a:tableStyleId>
              </a:tblPr>
              <a:tblGrid>
                <a:gridCol w="21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2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Aged: 7-9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Aged: 10-1</a:t>
                      </a:r>
                      <a:r>
                        <a:rPr lang="pl-PL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Aged 13-14</a:t>
                      </a:r>
                      <a:endParaRPr sz="24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 u="none" strike="noStrike" cap="none">
                          <a:solidFill>
                            <a:srgbClr val="0076C0"/>
                          </a:solidFill>
                        </a:rPr>
                        <a:t>5 classes every day (per week: 17 classes with </a:t>
                      </a: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the</a:t>
                      </a:r>
                      <a:r>
                        <a:rPr lang="pl-PL" sz="1600" u="none" strike="noStrike" cap="none">
                          <a:solidFill>
                            <a:srgbClr val="0076C0"/>
                          </a:solidFill>
                        </a:rPr>
                        <a:t> </a:t>
                      </a: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class </a:t>
                      </a:r>
                      <a:r>
                        <a:rPr lang="pl-PL" sz="1600" u="none" strike="noStrike" cap="none">
                          <a:solidFill>
                            <a:srgbClr val="0076C0"/>
                          </a:solidFill>
                        </a:rPr>
                        <a:t>teacher, 3 English classes, 2 religious classes, 3 sport classes) 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6 classes every day (per week: maths, Polish language, science, history, English, art, sport, religion) 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7 classes every day (per week: maths, Polish language, biology, chemistry, physics, history, English, art, sport, religion) 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 i="0" u="none" strike="noStrike" cap="none">
                          <a:solidFill>
                            <a:srgbClr val="0076C0"/>
                          </a:solidFill>
                        </a:rPr>
                        <a:t>Lunch break (1 hour)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 i="0" u="none" strike="noStrike" cap="none">
                          <a:solidFill>
                            <a:srgbClr val="0076C0"/>
                          </a:solidFill>
                        </a:rPr>
                        <a:t>Lunch break (1 hour)</a:t>
                      </a:r>
                      <a:endParaRPr sz="16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Lunch break (1/2 hour)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Extra curricular classes  - an array of activities ranging from art, science, maths, sport – different disciplines to craft.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Extra curricular classes  - an array of activities ranging from art, science, maths, sport – different disciplines to craft.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Extra curricular classes  - an array of activities ranging from art, science, maths, sport – different disciplines to craft.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Opening hours: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7.15 a.m -6.00 p.m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Opening hours: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7.15 a.m -6.00 p.m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Opening hours: 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6C0"/>
                        </a:buClr>
                        <a:buSzPts val="2400"/>
                        <a:buFont typeface="Calibri"/>
                        <a:buNone/>
                      </a:pPr>
                      <a:r>
                        <a:rPr lang="pl-PL" sz="1600">
                          <a:solidFill>
                            <a:srgbClr val="0076C0"/>
                          </a:solidFill>
                        </a:rPr>
                        <a:t>7.15 a.m -6.00 p.m</a:t>
                      </a:r>
                      <a:endParaRPr sz="1600">
                        <a:solidFill>
                          <a:srgbClr val="0076C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School </a:t>
            </a:r>
            <a:r>
              <a:rPr lang="pl-PL"/>
              <a:t>E</a:t>
            </a:r>
            <a:r>
              <a:rPr lang="pl-PL" sz="4400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vents</a:t>
            </a:r>
            <a:endParaRPr sz="4400" b="1" i="0" u="none" strike="noStrike" cap="none">
              <a:solidFill>
                <a:srgbClr val="0076C0"/>
              </a:solidFill>
              <a:latin typeface="Carme"/>
              <a:ea typeface="Carme"/>
              <a:cs typeface="Carme"/>
              <a:sym typeface="Carm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74840" cy="456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pl-PL"/>
              <a:t>D</a:t>
            </a: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ay of </a:t>
            </a:r>
            <a:r>
              <a:rPr lang="pl-PL"/>
              <a:t>Foreign</a:t>
            </a: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/>
              <a:t>L</a:t>
            </a: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anguages (Nov)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The New Year Concert (Jan/Feb)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The Earth Day (April)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The School </a:t>
            </a:r>
            <a:r>
              <a:rPr lang="pl-PL"/>
              <a:t>Celebration Day </a:t>
            </a:r>
            <a:r>
              <a:rPr lang="pl-PL" sz="3200" b="0" i="0" u="none" strike="noStrike" cap="none">
                <a:solidFill>
                  <a:srgbClr val="0076C0"/>
                </a:solidFill>
                <a:latin typeface="Arial"/>
                <a:ea typeface="Arial"/>
                <a:cs typeface="Arial"/>
                <a:sym typeface="Arial"/>
              </a:rPr>
              <a:t>(Jun)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300">
            <a:off x="323528" y="332656"/>
            <a:ext cx="1285338" cy="1254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5445224"/>
            <a:ext cx="1548256" cy="9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FA599D0-5636-EA45-8603-A283450701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255732"/>
            <a:ext cx="3370209" cy="185389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2623D6-8618-F74A-A656-38B98BC144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221607"/>
            <a:ext cx="2343918" cy="31262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3959"/>
              <a:buFont typeface="Carme"/>
              <a:buNone/>
            </a:pP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The </a:t>
            </a:r>
            <a:r>
              <a:rPr lang="pl-PL" sz="3959"/>
              <a:t>D</a:t>
            </a: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ay of </a:t>
            </a:r>
            <a:r>
              <a:rPr lang="pl-PL" sz="3959"/>
              <a:t>Foreign</a:t>
            </a: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r>
              <a:rPr lang="pl-PL" sz="3959"/>
              <a:t>L</a:t>
            </a: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anguages (Nov)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175686" cy="456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l-PL" sz="2400" dirty="0" err="1"/>
              <a:t>annual</a:t>
            </a:r>
            <a:r>
              <a:rPr lang="pl-PL" sz="2400" dirty="0"/>
              <a:t> </a:t>
            </a:r>
            <a:r>
              <a:rPr lang="pl-PL" sz="2400" dirty="0" err="1"/>
              <a:t>school</a:t>
            </a:r>
            <a:r>
              <a:rPr lang="pl-PL" sz="2400" dirty="0"/>
              <a:t> </a:t>
            </a:r>
            <a:r>
              <a:rPr lang="pl-PL" sz="2400" dirty="0" err="1"/>
              <a:t>quizzes</a:t>
            </a:r>
            <a:r>
              <a:rPr lang="pl-PL" sz="2400" dirty="0"/>
              <a:t> </a:t>
            </a:r>
            <a:endParaRPr sz="24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2400" dirty="0" err="1"/>
              <a:t>another</a:t>
            </a:r>
            <a:r>
              <a:rPr lang="pl-PL" sz="2400" dirty="0"/>
              <a:t> </a:t>
            </a:r>
            <a:r>
              <a:rPr lang="pl-PL" sz="2400" dirty="0" err="1"/>
              <a:t>theme</a:t>
            </a:r>
            <a:r>
              <a:rPr lang="pl-PL" sz="2400" dirty="0"/>
              <a:t> </a:t>
            </a:r>
            <a:r>
              <a:rPr lang="pl-PL" sz="2400" dirty="0" err="1"/>
              <a:t>every</a:t>
            </a:r>
            <a:r>
              <a:rPr lang="pl-PL" sz="2400" dirty="0"/>
              <a:t> </a:t>
            </a:r>
            <a:r>
              <a:rPr lang="pl-PL" sz="2400" dirty="0" err="1"/>
              <a:t>year</a:t>
            </a:r>
            <a:endParaRPr sz="2400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l-PL" sz="2400" dirty="0" err="1"/>
              <a:t>teachers</a:t>
            </a:r>
            <a:r>
              <a:rPr lang="pl-PL" sz="2400" dirty="0"/>
              <a:t>, </a:t>
            </a:r>
            <a:r>
              <a:rPr lang="pl-PL" sz="2400" dirty="0" err="1"/>
              <a:t>pupils</a:t>
            </a:r>
            <a:r>
              <a:rPr lang="pl-PL" sz="2400" dirty="0"/>
              <a:t> engagement</a:t>
            </a:r>
            <a:endParaRPr sz="2400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pl-PL" sz="2400" dirty="0" err="1"/>
              <a:t>prepared</a:t>
            </a:r>
            <a:r>
              <a:rPr lang="pl-PL" sz="2400" dirty="0"/>
              <a:t> and </a:t>
            </a:r>
            <a:r>
              <a:rPr lang="pl-PL" sz="2400" dirty="0" err="1"/>
              <a:t>presented</a:t>
            </a:r>
            <a:r>
              <a:rPr lang="pl-PL" sz="2400" dirty="0"/>
              <a:t> by 7th </a:t>
            </a:r>
            <a:r>
              <a:rPr lang="pl-PL" sz="2400" dirty="0" err="1"/>
              <a:t>grade</a:t>
            </a:r>
            <a:r>
              <a:rPr lang="pl-PL" sz="2400" dirty="0"/>
              <a:t> </a:t>
            </a:r>
            <a:r>
              <a:rPr lang="pl-PL" sz="2400" dirty="0" err="1"/>
              <a:t>classes</a:t>
            </a:r>
            <a:r>
              <a:rPr lang="pl-PL" sz="2400" dirty="0"/>
              <a:t> </a:t>
            </a:r>
            <a:endParaRPr sz="2400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2400" dirty="0" err="1"/>
              <a:t>fancy</a:t>
            </a:r>
            <a:r>
              <a:rPr lang="pl-PL" sz="2400" dirty="0"/>
              <a:t> </a:t>
            </a:r>
            <a:r>
              <a:rPr lang="pl-PL" sz="2400" dirty="0" err="1"/>
              <a:t>dress</a:t>
            </a:r>
            <a:r>
              <a:rPr lang="pl-PL" sz="2400" dirty="0"/>
              <a:t> party</a:t>
            </a:r>
            <a:endParaRPr sz="2400" dirty="0"/>
          </a:p>
          <a:p>
            <a:pPr marL="0" lvl="0" indent="0" algn="ctr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2400" dirty="0"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dirty="0"/>
          </a:p>
        </p:txBody>
      </p:sp>
      <p:pic>
        <p:nvPicPr>
          <p:cNvPr id="138" name="Shape 138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306">
            <a:off x="404629" y="798397"/>
            <a:ext cx="867989" cy="84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5445224"/>
            <a:ext cx="1548256" cy="9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CC7FBFD-8F62-8943-80AC-65486C5D5E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364" y="1767053"/>
            <a:ext cx="4655581" cy="30972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00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The New Year Concert (Jan/Feb)</a:t>
            </a:r>
            <a:b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</a:br>
            <a:r>
              <a:rPr lang="pl-PL" sz="3959" b="1" i="0" u="none" strike="noStrike" cap="none">
                <a:solidFill>
                  <a:srgbClr val="0076C0"/>
                </a:solidFill>
                <a:latin typeface="Carme"/>
                <a:ea typeface="Carme"/>
                <a:cs typeface="Carme"/>
                <a:sym typeface="Carme"/>
              </a:rPr>
              <a:t> 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302697" y="1323915"/>
            <a:ext cx="7211108" cy="22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2400" dirty="0" err="1"/>
              <a:t>annual</a:t>
            </a:r>
            <a:r>
              <a:rPr lang="pl-PL" sz="2400" dirty="0"/>
              <a:t> </a:t>
            </a:r>
            <a:r>
              <a:rPr lang="pl-PL" sz="2400" dirty="0" err="1"/>
              <a:t>performances</a:t>
            </a:r>
            <a:r>
              <a:rPr lang="pl-PL" sz="2400" dirty="0"/>
              <a:t> </a:t>
            </a:r>
            <a:endParaRPr sz="24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2400" dirty="0" err="1"/>
              <a:t>another</a:t>
            </a:r>
            <a:r>
              <a:rPr lang="pl-PL" sz="2400" dirty="0"/>
              <a:t> </a:t>
            </a:r>
            <a:r>
              <a:rPr lang="pl-PL" sz="2400" dirty="0" err="1"/>
              <a:t>theme</a:t>
            </a:r>
            <a:r>
              <a:rPr lang="pl-PL" sz="2400" dirty="0"/>
              <a:t> </a:t>
            </a:r>
            <a:r>
              <a:rPr lang="pl-PL" sz="2400" dirty="0" err="1"/>
              <a:t>every</a:t>
            </a:r>
            <a:r>
              <a:rPr lang="pl-PL" sz="2400" dirty="0"/>
              <a:t> </a:t>
            </a:r>
            <a:r>
              <a:rPr lang="pl-PL" sz="2400" dirty="0" err="1"/>
              <a:t>year</a:t>
            </a:r>
            <a:endParaRPr sz="2400"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2400" dirty="0" err="1"/>
              <a:t>teachers</a:t>
            </a:r>
            <a:r>
              <a:rPr lang="pl-PL" sz="2400" dirty="0"/>
              <a:t>, </a:t>
            </a:r>
            <a:r>
              <a:rPr lang="pl-PL" sz="2400" dirty="0" err="1"/>
              <a:t>parents</a:t>
            </a:r>
            <a:r>
              <a:rPr lang="pl-PL" sz="2400" dirty="0"/>
              <a:t>, </a:t>
            </a:r>
            <a:r>
              <a:rPr lang="pl-PL" sz="2400" dirty="0" err="1"/>
              <a:t>pupils</a:t>
            </a:r>
            <a:r>
              <a:rPr lang="pl-PL" sz="2400" dirty="0"/>
              <a:t> engagement</a:t>
            </a:r>
            <a:endParaRPr sz="2400" dirty="0"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r>
              <a:rPr lang="pl-PL" sz="2400" dirty="0"/>
              <a:t>in </a:t>
            </a:r>
            <a:r>
              <a:rPr lang="pl-PL" sz="2400" dirty="0" err="1"/>
              <a:t>cooperation</a:t>
            </a:r>
            <a:r>
              <a:rPr lang="pl-PL" sz="2400" dirty="0"/>
              <a:t> with </a:t>
            </a:r>
            <a:r>
              <a:rPr lang="pl-PL" sz="2400" dirty="0" err="1"/>
              <a:t>culture</a:t>
            </a:r>
            <a:r>
              <a:rPr lang="pl-PL" sz="2400" dirty="0"/>
              <a:t> </a:t>
            </a:r>
            <a:r>
              <a:rPr lang="pl-PL" sz="2400" dirty="0" err="1"/>
              <a:t>institutions</a:t>
            </a:r>
            <a:r>
              <a:rPr lang="pl-PL" sz="2400" dirty="0"/>
              <a:t> </a:t>
            </a:r>
            <a:endParaRPr sz="2400"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0076C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0076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 descr="C:\Users\ACER\Documents\Ewa\SZKOLA\identyfikacja\zebrane materialy\SZKOLApng,jpg\elemnety graficzne PNG\pozostale elemnety\ryski1niebieskie copy10 serce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185300">
            <a:off x="376580" y="637336"/>
            <a:ext cx="1012320" cy="98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C:\Users\ACER\Documents\Ewa\SZKOLA\identyfikacja\zebrane materialy\SZKOLApng,jpg\elemnety graficzne PNG\pozostale elemnety\ryski1niebieskie copy7 motyle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296" y="5445224"/>
            <a:ext cx="1548256" cy="95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N:\Foldery osobiste nauczycieli\Golen Krzysztof\Awans\Awans\Prezentacja\Zdjęcia\Koncert 2017 - do mianowania\Koncert 2017 - do mianowania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022" y="3283539"/>
            <a:ext cx="5833274" cy="29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ja SP20leci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507</Words>
  <Application>Microsoft Macintosh PowerPoint</Application>
  <PresentationFormat>Pokaz na ekranie (4:3)</PresentationFormat>
  <Paragraphs>82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Calibri</vt:lpstr>
      <vt:lpstr>Arial</vt:lpstr>
      <vt:lpstr>Carme</vt:lpstr>
      <vt:lpstr>Prezentacja SP20lecie</vt:lpstr>
      <vt:lpstr>Primary School No 24 of Civic Educational Associacion</vt:lpstr>
      <vt:lpstr>Basic information</vt:lpstr>
      <vt:lpstr>School</vt:lpstr>
      <vt:lpstr>History</vt:lpstr>
      <vt:lpstr>Our mission is based on personal skills development </vt:lpstr>
      <vt:lpstr>Day at school </vt:lpstr>
      <vt:lpstr>School Events</vt:lpstr>
      <vt:lpstr>The Day of Foreign Languages (Nov)</vt:lpstr>
      <vt:lpstr> The New Year Concert (Jan/Feb)  </vt:lpstr>
      <vt:lpstr> The Earth Day (April)  </vt:lpstr>
      <vt:lpstr> The School Celebration Day (Jun)   </vt:lpstr>
      <vt:lpstr>The School Art Gallery  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No 24 of Civic Educational Associacion</dc:title>
  <cp:lastModifiedBy>Ewa Pytlak</cp:lastModifiedBy>
  <cp:revision>8</cp:revision>
  <dcterms:modified xsi:type="dcterms:W3CDTF">2018-11-21T09:48:06Z</dcterms:modified>
</cp:coreProperties>
</file>