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313" r:id="rId4"/>
    <p:sldId id="258" r:id="rId5"/>
    <p:sldId id="314" r:id="rId6"/>
    <p:sldId id="303" r:id="rId7"/>
    <p:sldId id="304" r:id="rId8"/>
    <p:sldId id="306" r:id="rId9"/>
    <p:sldId id="305" r:id="rId10"/>
    <p:sldId id="307" r:id="rId11"/>
    <p:sldId id="308" r:id="rId12"/>
    <p:sldId id="312" r:id="rId13"/>
    <p:sldId id="263" r:id="rId14"/>
    <p:sldId id="265" r:id="rId15"/>
    <p:sldId id="266" r:id="rId16"/>
    <p:sldId id="274" r:id="rId17"/>
    <p:sldId id="275" r:id="rId18"/>
    <p:sldId id="27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309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311" r:id="rId45"/>
    <p:sldId id="294" r:id="rId46"/>
    <p:sldId id="295" r:id="rId47"/>
    <p:sldId id="296" r:id="rId48"/>
    <p:sldId id="300" r:id="rId49"/>
    <p:sldId id="298" r:id="rId50"/>
    <p:sldId id="299" r:id="rId51"/>
    <p:sldId id="301" r:id="rId52"/>
    <p:sldId id="302" r:id="rId53"/>
    <p:sldId id="310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-64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magdalenaklimek151.wixsite.com/mysite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edpuzzle.com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puzzle.com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dpuzzle.com/media/58c5af4cdb10123e13026ecb" TargetMode="External"/><Relationship Id="rId2" Type="http://schemas.openxmlformats.org/officeDocument/2006/relationships/hyperlink" Target="https://edpuzzle.com/assignments/58c5b2bd7866053e1e500e9c/watch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spark.adobe.com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as%20the%20partner%20organisation%20participated%20in%20a%20European%20Union%20granted%20project%20in%20the%203%20years%20preceding%20this%20application?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as%20the%20partner%20organisation%20participated%20in%20a%20European%20Union%20granted%20project%20in%20the%203%20years%20preceding%20this%20application?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learningapps.org/display?v=pvgtfzb0v17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todaysmeet.com/" TargetMode="External"/><Relationship Id="rId2" Type="http://schemas.openxmlformats.org/officeDocument/2006/relationships/hyperlink" Target="http://chatwing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feedgrabbr.com/" TargetMode="External"/><Relationship Id="rId5" Type="http://schemas.openxmlformats.org/officeDocument/2006/relationships/hyperlink" Target="http://feedjit.com/" TargetMode="External"/><Relationship Id="rId4" Type="http://schemas.openxmlformats.org/officeDocument/2006/relationships/hyperlink" Target="http://feed.mikle.com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indows.microsoft.com/en-us/windows/essentials" TargetMode="External"/><Relationship Id="rId2" Type="http://schemas.openxmlformats.org/officeDocument/2006/relationships/hyperlink" Target="https://www.google.com/drive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lasstools.net/hexagon/201612-fEJRJh" TargetMode="External"/><Relationship Id="rId5" Type="http://schemas.openxmlformats.org/officeDocument/2006/relationships/hyperlink" Target="http://en.linoit.com/" TargetMode="External"/><Relationship Id="rId4" Type="http://schemas.openxmlformats.org/officeDocument/2006/relationships/hyperlink" Target="http://www.dropbox.com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mplesite.com/" TargetMode="External"/><Relationship Id="rId2" Type="http://schemas.openxmlformats.org/officeDocument/2006/relationships/hyperlink" Target="http://www.wix.com/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lashbackrecorder.com/express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puzzle.com/" TargetMode="External"/><Relationship Id="rId2" Type="http://schemas.openxmlformats.org/officeDocument/2006/relationships/hyperlink" Target="http://www.spark.adobe.com/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spark.adobe.com/page/sa6fytwvBjEgW/" TargetMode="External"/><Relationship Id="rId2" Type="http://schemas.openxmlformats.org/officeDocument/2006/relationships/hyperlink" Target="http://www.learningapps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otpot.uvic.ca/" TargetMode="External"/><Relationship Id="rId5" Type="http://schemas.openxmlformats.org/officeDocument/2006/relationships/hyperlink" Target="http://www.quizlet.com/" TargetMode="External"/><Relationship Id="rId4" Type="http://schemas.openxmlformats.org/officeDocument/2006/relationships/hyperlink" Target="http://learningapps.org/watch?v=phn0t803517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pl.wix.com/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logger.com/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manual.audacityteam.org/man/faq_installation_and_plug_ins.html#lame" TargetMode="External"/><Relationship Id="rId2" Type="http://schemas.openxmlformats.org/officeDocument/2006/relationships/hyperlink" Target="http://www.audacityteam.org/download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free-audio-editor.com/" TargetMode="External"/><Relationship Id="rId5" Type="http://schemas.openxmlformats.org/officeDocument/2006/relationships/hyperlink" Target="http://www.soundclick.com/" TargetMode="External"/><Relationship Id="rId4" Type="http://schemas.openxmlformats.org/officeDocument/2006/relationships/hyperlink" Target="http://freemusicarchive.org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cuweather.com/en/free-weather-widgets" TargetMode="External"/><Relationship Id="rId2" Type="http://schemas.openxmlformats.org/officeDocument/2006/relationships/hyperlink" Target="https://www.theweather.com/widget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lipboard.com/" TargetMode="External"/><Relationship Id="rId4" Type="http://schemas.openxmlformats.org/officeDocument/2006/relationships/hyperlink" Target="https://soundcloud.com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doppelme.com/" TargetMode="External"/><Relationship Id="rId7" Type="http://schemas.openxmlformats.org/officeDocument/2006/relationships/hyperlink" Target="https://pickaface.net/" TargetMode="External"/><Relationship Id="rId2" Type="http://schemas.openxmlformats.org/officeDocument/2006/relationships/hyperlink" Target="http://avachara.com/avatar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hexatar.com/" TargetMode="External"/><Relationship Id="rId5" Type="http://schemas.openxmlformats.org/officeDocument/2006/relationships/hyperlink" Target="http://home.mywebface.com/hp2/" TargetMode="External"/><Relationship Id="rId4" Type="http://schemas.openxmlformats.org/officeDocument/2006/relationships/hyperlink" Target="http://www.voki.com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4583" y="318022"/>
            <a:ext cx="10162902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300" dirty="0"/>
              <a:t>Kurs KOMPUTEROWY</a:t>
            </a:r>
            <a:br>
              <a:rPr lang="pl-PL" sz="3300" dirty="0"/>
            </a:br>
            <a:r>
              <a:rPr lang="pl-PL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„Empowerment in ECT </a:t>
            </a:r>
            <a:r>
              <a:rPr lang="pl-PL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MAKING USE OF TECHNOLOGY TOOLS”</a:t>
            </a:r>
            <a:b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Malta 20-24 luty 2017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60613" y="2016246"/>
            <a:ext cx="10582834" cy="1655762"/>
          </a:xfrm>
        </p:spPr>
        <p:txBody>
          <a:bodyPr>
            <a:noAutofit/>
          </a:bodyPr>
          <a:lstStyle/>
          <a:p>
            <a:pPr algn="ctr"/>
            <a:r>
              <a:rPr lang="pl-PL" sz="3000" dirty="0" smtClean="0">
                <a:solidFill>
                  <a:schemeClr val="bg2">
                    <a:lumMod val="75000"/>
                  </a:schemeClr>
                </a:solidFill>
              </a:rPr>
              <a:t>WYKORZYSTANIE NOWOCZESNYCH NARZĘDZI INFORMATYCZNYCH </a:t>
            </a:r>
            <a:r>
              <a:rPr lang="pl-PL" sz="3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pl-PL" sz="3000" dirty="0" smtClean="0">
                <a:solidFill>
                  <a:schemeClr val="bg2">
                    <a:lumMod val="75000"/>
                  </a:schemeClr>
                </a:solidFill>
              </a:rPr>
              <a:t>DO PRACY Z UCZNIEM</a:t>
            </a:r>
            <a:endParaRPr lang="pl-PL" sz="30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108" y="3194003"/>
            <a:ext cx="5311005" cy="3663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365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4" y="426221"/>
            <a:ext cx="9905998" cy="30894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EDYTOR WIX</a:t>
            </a:r>
            <a:endParaRPr lang="pl-P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4" y="784326"/>
            <a:ext cx="10014266" cy="3541714"/>
          </a:xfrm>
        </p:spPr>
        <p:txBody>
          <a:bodyPr>
            <a:normAutofit/>
          </a:bodyPr>
          <a:lstStyle/>
          <a:p>
            <a:r>
              <a:rPr lang="pl-PL" dirty="0" smtClean="0"/>
              <a:t>Obsługa kreatora jest bardzo intuicyjna, więc już po chwili możemy cieszyć oko efektem naszej pracy…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943" y="1733245"/>
            <a:ext cx="10230939" cy="4993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200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4" y="426221"/>
            <a:ext cx="9905998" cy="30894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EDYTOR WIX</a:t>
            </a:r>
            <a:endParaRPr lang="pl-P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3" y="784326"/>
            <a:ext cx="10503740" cy="3541714"/>
          </a:xfrm>
        </p:spPr>
        <p:txBody>
          <a:bodyPr>
            <a:normAutofit/>
          </a:bodyPr>
          <a:lstStyle/>
          <a:p>
            <a:r>
              <a:rPr lang="pl-PL" dirty="0" smtClean="0"/>
              <a:t>…a kiedy już skończymy edycję, możemy stronę zapisać </a:t>
            </a:r>
            <a:br>
              <a:rPr lang="pl-PL" dirty="0" smtClean="0"/>
            </a:br>
            <a:r>
              <a:rPr lang="pl-PL" dirty="0" smtClean="0"/>
              <a:t>i opublikować w sieci.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329" y="1734671"/>
            <a:ext cx="9144000" cy="5020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006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13129" y="322682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Zapraszamy do odwiedzenia </a:t>
            </a:r>
            <a:b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naszej strony  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dirty="0">
                <a:hlinkClick r:id="rId2"/>
              </a:rPr>
              <a:t>https://magdalenaklimek151.wixsite.com/mysite</a:t>
            </a:r>
            <a:endParaRPr lang="pl-PL" sz="24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3129" y="1963271"/>
            <a:ext cx="10448072" cy="4666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4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363117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EDpuzzle</a:t>
            </a:r>
            <a:endParaRPr lang="pl-P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58906" y="1142999"/>
            <a:ext cx="11107270" cy="5244353"/>
          </a:xfrm>
        </p:spPr>
        <p:txBody>
          <a:bodyPr/>
          <a:lstStyle/>
          <a:p>
            <a:r>
              <a:rPr lang="pl-PL" sz="2600" dirty="0" smtClean="0">
                <a:hlinkClick r:id="rId2"/>
              </a:rPr>
              <a:t>https://edpuzzle.com</a:t>
            </a:r>
            <a:r>
              <a:rPr lang="pl-PL" sz="2600" dirty="0" smtClean="0"/>
              <a:t> jest bardzo przydatną stroną, umożliwiającą tworzenie własnych edukacyjnych materiałów wideo.</a:t>
            </a:r>
          </a:p>
          <a:p>
            <a:r>
              <a:rPr lang="pl-PL" sz="2600" dirty="0" err="1" smtClean="0"/>
              <a:t>EDpuzzle</a:t>
            </a:r>
            <a:r>
              <a:rPr lang="pl-PL" sz="2600" dirty="0" smtClean="0"/>
              <a:t> pozwala na modyfikację dowolnego </a:t>
            </a:r>
            <a:r>
              <a:rPr lang="pl-PL" sz="2600" dirty="0"/>
              <a:t>filmu z serwisu YouTube, </a:t>
            </a:r>
            <a:r>
              <a:rPr lang="pl-PL" sz="2600" dirty="0" err="1"/>
              <a:t>KhanAcademy</a:t>
            </a:r>
            <a:r>
              <a:rPr lang="pl-PL" sz="2600" dirty="0"/>
              <a:t> lub dostępnych na stronie </a:t>
            </a:r>
            <a:r>
              <a:rPr lang="pl-PL" sz="2600" dirty="0" err="1" smtClean="0"/>
              <a:t>EDpuzzle</a:t>
            </a:r>
            <a:r>
              <a:rPr lang="pl-PL" sz="2600" dirty="0" smtClean="0"/>
              <a:t> </a:t>
            </a:r>
            <a:br>
              <a:rPr lang="pl-PL" sz="2600" dirty="0" smtClean="0"/>
            </a:br>
            <a:r>
              <a:rPr lang="pl-PL" sz="2600" dirty="0" smtClean="0"/>
              <a:t>– film można przyciąć odpowiednio do potrzeb lub pozostawić </a:t>
            </a:r>
            <a:br>
              <a:rPr lang="pl-PL" sz="2600" dirty="0" smtClean="0"/>
            </a:br>
            <a:r>
              <a:rPr lang="pl-PL" sz="2600" dirty="0" smtClean="0"/>
              <a:t>w całości, dograć do niego własną ścieżkę dźwiękową, notatki </a:t>
            </a:r>
            <a:r>
              <a:rPr lang="pl-PL" sz="2600" dirty="0"/>
              <a:t>audio i </a:t>
            </a:r>
            <a:r>
              <a:rPr lang="pl-PL" sz="2600" dirty="0" smtClean="0"/>
              <a:t>pytania </a:t>
            </a:r>
            <a:r>
              <a:rPr lang="pl-PL" sz="2600" dirty="0"/>
              <a:t>w formie </a:t>
            </a:r>
            <a:r>
              <a:rPr lang="pl-PL" sz="2600" dirty="0" smtClean="0"/>
              <a:t>quizu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836" y="5028920"/>
            <a:ext cx="6153150" cy="1533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832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977" y="1968243"/>
            <a:ext cx="9406870" cy="4786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235673"/>
            <a:ext cx="9905998" cy="363117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Edpuzzle</a:t>
            </a: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-LOGOWANIE</a:t>
            </a:r>
            <a:endParaRPr lang="pl-P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47165" y="526605"/>
            <a:ext cx="11344835" cy="1586707"/>
          </a:xfrm>
        </p:spPr>
        <p:txBody>
          <a:bodyPr>
            <a:normAutofit fontScale="62500" lnSpcReduction="20000"/>
          </a:bodyPr>
          <a:lstStyle/>
          <a:p>
            <a:r>
              <a:rPr lang="pl-PL" sz="3500" dirty="0" smtClean="0"/>
              <a:t>Po wpisaniu adresu </a:t>
            </a:r>
            <a:r>
              <a:rPr lang="pl-PL" sz="3500" dirty="0" smtClean="0">
                <a:hlinkClick r:id="rId3"/>
              </a:rPr>
              <a:t>www.edpuzzle.com</a:t>
            </a:r>
            <a:r>
              <a:rPr lang="pl-PL" sz="3500" dirty="0" smtClean="0"/>
              <a:t> wyświetli się ekran powitalny z opcją logowania na stronę. Należy wybrać opcję „Log in” (1), następnie „</a:t>
            </a:r>
            <a:r>
              <a:rPr lang="pl-PL" sz="3500" dirty="0" err="1" smtClean="0"/>
              <a:t>Teacher</a:t>
            </a:r>
            <a:r>
              <a:rPr lang="pl-PL" sz="3500" dirty="0" smtClean="0"/>
              <a:t>” (2), po czym zalogować się, używając konta Google, </a:t>
            </a:r>
            <a:r>
              <a:rPr lang="pl-PL" sz="3500" dirty="0" err="1" smtClean="0"/>
              <a:t>Edmodo</a:t>
            </a:r>
            <a:r>
              <a:rPr lang="pl-PL" sz="3500" dirty="0" smtClean="0"/>
              <a:t> lub podając adres </a:t>
            </a:r>
            <a:br>
              <a:rPr lang="pl-PL" sz="3500" dirty="0" smtClean="0"/>
            </a:br>
            <a:r>
              <a:rPr lang="pl-PL" sz="3500" dirty="0" smtClean="0"/>
              <a:t>e-mail i hasło.</a:t>
            </a:r>
          </a:p>
          <a:p>
            <a:endParaRPr lang="pl-PL" sz="2000" dirty="0"/>
          </a:p>
        </p:txBody>
      </p:sp>
      <p:cxnSp>
        <p:nvCxnSpPr>
          <p:cNvPr id="8" name="Łącznik prosty ze strzałką 7"/>
          <p:cNvCxnSpPr/>
          <p:nvPr/>
        </p:nvCxnSpPr>
        <p:spPr>
          <a:xfrm flipV="1">
            <a:off x="9673719" y="2820240"/>
            <a:ext cx="827409" cy="4473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 flipV="1">
            <a:off x="4218696" y="3776802"/>
            <a:ext cx="827409" cy="4473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pole tekstowe 13"/>
          <p:cNvSpPr txBox="1"/>
          <p:nvPr/>
        </p:nvSpPr>
        <p:spPr>
          <a:xfrm>
            <a:off x="9673719" y="2689412"/>
            <a:ext cx="41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0000"/>
                </a:solidFill>
              </a:rPr>
              <a:t>1</a:t>
            </a:r>
            <a:endParaRPr lang="pl-PL" sz="2400" b="1" dirty="0">
              <a:solidFill>
                <a:srgbClr val="FF0000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4218696" y="3554950"/>
            <a:ext cx="41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0000"/>
                </a:solidFill>
              </a:rPr>
              <a:t>2</a:t>
            </a:r>
            <a:endParaRPr lang="pl-PL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235673"/>
            <a:ext cx="9905998" cy="363117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Edpuzzle</a:t>
            </a: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-EKRAN GŁÓWNY</a:t>
            </a:r>
            <a:endParaRPr lang="pl-P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47165" y="598790"/>
            <a:ext cx="10636623" cy="6259209"/>
          </a:xfrm>
        </p:spPr>
        <p:txBody>
          <a:bodyPr>
            <a:normAutofit/>
          </a:bodyPr>
          <a:lstStyle/>
          <a:p>
            <a:r>
              <a:rPr lang="pl-PL" dirty="0" smtClean="0"/>
              <a:t>Po zalogowaniu pojawia się ekran aplikacji, gdzie mamy dostęp do swojego profilu (1), utworzonych materiałów (2) i klas (3), i opcji udostępniania materiałów (4).</a:t>
            </a:r>
          </a:p>
          <a:p>
            <a:endParaRPr lang="pl-PL" sz="2000" dirty="0"/>
          </a:p>
        </p:txBody>
      </p:sp>
      <p:cxnSp>
        <p:nvCxnSpPr>
          <p:cNvPr id="8" name="Łącznik prosty ze strzałką 7"/>
          <p:cNvCxnSpPr/>
          <p:nvPr/>
        </p:nvCxnSpPr>
        <p:spPr>
          <a:xfrm flipV="1">
            <a:off x="9673719" y="2820240"/>
            <a:ext cx="827409" cy="4473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 flipV="1">
            <a:off x="4218696" y="3776802"/>
            <a:ext cx="827409" cy="4473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pole tekstowe 13"/>
          <p:cNvSpPr txBox="1"/>
          <p:nvPr/>
        </p:nvSpPr>
        <p:spPr>
          <a:xfrm>
            <a:off x="9673719" y="2689412"/>
            <a:ext cx="41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0000"/>
                </a:solidFill>
              </a:rPr>
              <a:t>1</a:t>
            </a:r>
            <a:endParaRPr lang="pl-PL" sz="2400" b="1" dirty="0">
              <a:solidFill>
                <a:srgbClr val="FF0000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4218696" y="3554950"/>
            <a:ext cx="41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0000"/>
                </a:solidFill>
              </a:rPr>
              <a:t>2</a:t>
            </a:r>
            <a:endParaRPr lang="pl-PL" sz="2400" b="1" dirty="0">
              <a:solidFill>
                <a:srgbClr val="FF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473" y="2222792"/>
            <a:ext cx="9886988" cy="4639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Łącznik prosty ze strzałką 9"/>
          <p:cNvCxnSpPr/>
          <p:nvPr/>
        </p:nvCxnSpPr>
        <p:spPr>
          <a:xfrm>
            <a:off x="9466867" y="1873093"/>
            <a:ext cx="900815" cy="4617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9673719" y="1559946"/>
            <a:ext cx="41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0000"/>
                </a:solidFill>
              </a:rPr>
              <a:t>1</a:t>
            </a:r>
            <a:endParaRPr lang="pl-PL" sz="2400" b="1" dirty="0">
              <a:solidFill>
                <a:srgbClr val="FF0000"/>
              </a:solidFill>
            </a:endParaRPr>
          </a:p>
        </p:txBody>
      </p:sp>
      <p:cxnSp>
        <p:nvCxnSpPr>
          <p:cNvPr id="17" name="Łącznik prosty ze strzałką 16"/>
          <p:cNvCxnSpPr/>
          <p:nvPr/>
        </p:nvCxnSpPr>
        <p:spPr>
          <a:xfrm>
            <a:off x="5975115" y="1819252"/>
            <a:ext cx="900815" cy="4617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pole tekstowe 17"/>
          <p:cNvSpPr txBox="1"/>
          <p:nvPr/>
        </p:nvSpPr>
        <p:spPr>
          <a:xfrm>
            <a:off x="6181967" y="1506105"/>
            <a:ext cx="41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0000"/>
                </a:solidFill>
              </a:rPr>
              <a:t>2</a:t>
            </a:r>
            <a:endParaRPr lang="pl-PL" sz="2400" b="1" dirty="0">
              <a:solidFill>
                <a:srgbClr val="FF0000"/>
              </a:solidFill>
            </a:endParaRPr>
          </a:p>
        </p:txBody>
      </p:sp>
      <p:cxnSp>
        <p:nvCxnSpPr>
          <p:cNvPr id="19" name="Łącznik prosty ze strzałką 18"/>
          <p:cNvCxnSpPr/>
          <p:nvPr/>
        </p:nvCxnSpPr>
        <p:spPr>
          <a:xfrm>
            <a:off x="7144020" y="1819252"/>
            <a:ext cx="900815" cy="4617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pole tekstowe 19"/>
          <p:cNvSpPr txBox="1"/>
          <p:nvPr/>
        </p:nvSpPr>
        <p:spPr>
          <a:xfrm>
            <a:off x="7350872" y="1506105"/>
            <a:ext cx="41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0000"/>
                </a:solidFill>
              </a:rPr>
              <a:t>3</a:t>
            </a:r>
            <a:endParaRPr lang="pl-PL" sz="2400" b="1" dirty="0">
              <a:solidFill>
                <a:srgbClr val="FF0000"/>
              </a:solidFill>
            </a:endParaRPr>
          </a:p>
        </p:txBody>
      </p:sp>
      <p:cxnSp>
        <p:nvCxnSpPr>
          <p:cNvPr id="21" name="Łącznik prosty ze strzałką 20"/>
          <p:cNvCxnSpPr/>
          <p:nvPr/>
        </p:nvCxnSpPr>
        <p:spPr>
          <a:xfrm>
            <a:off x="8070502" y="1821493"/>
            <a:ext cx="900815" cy="4617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" name="pole tekstowe 21"/>
          <p:cNvSpPr txBox="1"/>
          <p:nvPr/>
        </p:nvSpPr>
        <p:spPr>
          <a:xfrm>
            <a:off x="8277354" y="1508346"/>
            <a:ext cx="41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0000"/>
                </a:solidFill>
              </a:rPr>
              <a:t>4</a:t>
            </a:r>
            <a:endParaRPr lang="pl-PL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2" y="363024"/>
            <a:ext cx="9905998" cy="26898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Edpuzzle</a:t>
            </a: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-TWORZENIE NOWEJ KLASY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9247" y="786447"/>
            <a:ext cx="11187953" cy="3541714"/>
          </a:xfrm>
        </p:spPr>
        <p:txBody>
          <a:bodyPr>
            <a:normAutofit/>
          </a:bodyPr>
          <a:lstStyle/>
          <a:p>
            <a:r>
              <a:rPr lang="pl-PL" sz="2200" dirty="0" smtClean="0"/>
              <a:t>Pracę w </a:t>
            </a:r>
            <a:r>
              <a:rPr lang="pl-PL" sz="2200" dirty="0" err="1" smtClean="0"/>
              <a:t>EDpuzzle</a:t>
            </a:r>
            <a:r>
              <a:rPr lang="pl-PL" sz="2200" dirty="0" smtClean="0"/>
              <a:t> zaczniemy od utworzenia klasy, dla której będziemy udostępniać materiały. Po kliknięciu na „My </a:t>
            </a:r>
            <a:r>
              <a:rPr lang="pl-PL" sz="2200" dirty="0" err="1" smtClean="0"/>
              <a:t>Classes</a:t>
            </a:r>
            <a:r>
              <a:rPr lang="pl-PL" sz="2200" dirty="0" smtClean="0"/>
              <a:t>” przechodzimy do okna, gdzie możemy utworzyć dowolną ilość klas, którym możemy nadawać różne nazwy, wybrać przedmiot i rok.</a:t>
            </a:r>
            <a:endParaRPr lang="pl-PL" sz="2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784" y="2307024"/>
            <a:ext cx="6764028" cy="4550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141411" y="3028854"/>
            <a:ext cx="3699373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 smtClean="0"/>
              <a:t>Klikamy na „</a:t>
            </a:r>
            <a:r>
              <a:rPr lang="pl-PL" sz="2000" dirty="0" err="1" smtClean="0"/>
              <a:t>Add</a:t>
            </a:r>
            <a:r>
              <a:rPr lang="pl-PL" sz="2000" dirty="0" smtClean="0"/>
              <a:t> </a:t>
            </a:r>
            <a:r>
              <a:rPr lang="pl-PL" sz="2000" dirty="0" err="1" smtClean="0"/>
              <a:t>class</a:t>
            </a:r>
            <a:r>
              <a:rPr lang="pl-PL" sz="2000" dirty="0" smtClean="0"/>
              <a:t>” </a:t>
            </a:r>
            <a:br>
              <a:rPr lang="pl-PL" sz="2000" dirty="0" smtClean="0"/>
            </a:br>
            <a:r>
              <a:rPr lang="pl-PL" sz="2000" dirty="0" smtClean="0"/>
              <a:t>i wpisujemy nazwę klasy, np. „3A”.</a:t>
            </a:r>
            <a:endParaRPr lang="pl-PL" sz="2000" dirty="0"/>
          </a:p>
        </p:txBody>
      </p:sp>
      <p:cxnSp>
        <p:nvCxnSpPr>
          <p:cNvPr id="6" name="Łącznik prosty ze strzałką 5"/>
          <p:cNvCxnSpPr/>
          <p:nvPr/>
        </p:nvCxnSpPr>
        <p:spPr>
          <a:xfrm>
            <a:off x="2991097" y="3980055"/>
            <a:ext cx="2273234" cy="563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02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2" y="363024"/>
            <a:ext cx="9905998" cy="26898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Edpuzzle</a:t>
            </a: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-TWORZENIE NOWEJ KLASY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1" y="786447"/>
            <a:ext cx="9905999" cy="3541714"/>
          </a:xfrm>
        </p:spPr>
        <p:txBody>
          <a:bodyPr>
            <a:normAutofit/>
          </a:bodyPr>
          <a:lstStyle/>
          <a:p>
            <a:pPr algn="ctr"/>
            <a:r>
              <a:rPr lang="pl-PL" sz="2200" dirty="0" smtClean="0"/>
              <a:t>Po utworzeniu klasy klikamy na jej nazwę, po czym z listy rozwijanej wybieramy przedmiot i rocznik. Klasa jest gotowa… ale nie ma uczniów!</a:t>
            </a:r>
            <a:endParaRPr lang="pl-PL" sz="22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141411" y="3028854"/>
            <a:ext cx="3699373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 smtClean="0"/>
              <a:t>Klikamy na „</a:t>
            </a:r>
            <a:r>
              <a:rPr lang="pl-PL" sz="2000" dirty="0" err="1" smtClean="0"/>
              <a:t>Add</a:t>
            </a:r>
            <a:r>
              <a:rPr lang="pl-PL" sz="2000" dirty="0" smtClean="0"/>
              <a:t> </a:t>
            </a:r>
            <a:r>
              <a:rPr lang="pl-PL" sz="2000" dirty="0" err="1" smtClean="0"/>
              <a:t>class</a:t>
            </a:r>
            <a:r>
              <a:rPr lang="pl-PL" sz="2000" dirty="0" smtClean="0"/>
              <a:t>” i wpisujemy nazwę klasy, np. „3E”.</a:t>
            </a:r>
            <a:endParaRPr lang="pl-PL" sz="20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1" y="1792032"/>
            <a:ext cx="4258084" cy="4850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640" y="1776549"/>
            <a:ext cx="4435771" cy="4865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Łącznik prosty ze strzałką 8"/>
          <p:cNvCxnSpPr/>
          <p:nvPr/>
        </p:nvCxnSpPr>
        <p:spPr>
          <a:xfrm>
            <a:off x="5264331" y="1583213"/>
            <a:ext cx="2913018" cy="13036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 flipH="1">
            <a:off x="2246811" y="1583213"/>
            <a:ext cx="1554480" cy="18653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86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977" y="2866073"/>
            <a:ext cx="9439275" cy="292417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2" y="363024"/>
            <a:ext cx="9905998" cy="26898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Edpuzzle</a:t>
            </a: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-TWORZENIE NOWEJ KLASY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1" y="786447"/>
            <a:ext cx="9905999" cy="3541714"/>
          </a:xfrm>
        </p:spPr>
        <p:txBody>
          <a:bodyPr>
            <a:normAutofit/>
          </a:bodyPr>
          <a:lstStyle/>
          <a:p>
            <a:r>
              <a:rPr lang="pl-PL" dirty="0" smtClean="0"/>
              <a:t>Żeby dodać uczniów, należy kliknąć „</a:t>
            </a:r>
            <a:r>
              <a:rPr lang="pl-PL" dirty="0" err="1" smtClean="0"/>
              <a:t>Invite</a:t>
            </a:r>
            <a:r>
              <a:rPr lang="pl-PL" dirty="0" smtClean="0"/>
              <a:t> </a:t>
            </a:r>
            <a:r>
              <a:rPr lang="pl-PL" dirty="0" err="1" smtClean="0"/>
              <a:t>your</a:t>
            </a:r>
            <a:r>
              <a:rPr lang="pl-PL" dirty="0" smtClean="0"/>
              <a:t> </a:t>
            </a:r>
            <a:r>
              <a:rPr lang="pl-PL" dirty="0" err="1" smtClean="0"/>
              <a:t>students</a:t>
            </a:r>
            <a:r>
              <a:rPr lang="pl-PL" dirty="0" smtClean="0"/>
              <a:t>”.</a:t>
            </a:r>
          </a:p>
          <a:p>
            <a:r>
              <a:rPr lang="pl-PL" dirty="0" smtClean="0"/>
              <a:t>Pojawi się nowe okno z dwiema możliwościami: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dirty="0" smtClean="0"/>
              <a:t>Kodem dostępu, jeżeli uczniowie mają konto na </a:t>
            </a:r>
            <a:r>
              <a:rPr lang="pl-PL" dirty="0" err="1" smtClean="0"/>
              <a:t>Edpuzzle</a:t>
            </a:r>
            <a:r>
              <a:rPr lang="pl-PL" dirty="0" smtClean="0"/>
              <a:t> (1)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dirty="0" smtClean="0"/>
              <a:t>Linkiem do strony klasy (2)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pl-PL" dirty="0"/>
          </a:p>
        </p:txBody>
      </p:sp>
      <p:cxnSp>
        <p:nvCxnSpPr>
          <p:cNvPr id="9" name="Łącznik prosty ze strzałką 8"/>
          <p:cNvCxnSpPr/>
          <p:nvPr/>
        </p:nvCxnSpPr>
        <p:spPr>
          <a:xfrm>
            <a:off x="9509761" y="1314120"/>
            <a:ext cx="653142" cy="21161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pole tekstowe 12"/>
          <p:cNvSpPr txBox="1"/>
          <p:nvPr/>
        </p:nvSpPr>
        <p:spPr>
          <a:xfrm>
            <a:off x="1679250" y="4597539"/>
            <a:ext cx="41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0000"/>
                </a:solidFill>
              </a:rPr>
              <a:t>1</a:t>
            </a:r>
            <a:endParaRPr lang="pl-PL" sz="2400" b="1" dirty="0">
              <a:solidFill>
                <a:srgbClr val="FF0000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4605330" y="4869319"/>
            <a:ext cx="41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0000"/>
                </a:solidFill>
              </a:rPr>
              <a:t>2</a:t>
            </a:r>
            <a:endParaRPr lang="pl-PL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8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09235"/>
            <a:ext cx="9905998" cy="33622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Edpuzzle</a:t>
            </a: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-TWORZENIE NOWEGO FILMU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26141" y="645458"/>
            <a:ext cx="11752729" cy="6010836"/>
          </a:xfrm>
        </p:spPr>
        <p:txBody>
          <a:bodyPr>
            <a:normAutofit/>
          </a:bodyPr>
          <a:lstStyle/>
          <a:p>
            <a:r>
              <a:rPr lang="pl-PL" sz="2200" dirty="0" smtClean="0"/>
              <a:t>Tworzenie nowego filmu zaczynamy od kliknięcia na „My Content” na ekranie głównym.</a:t>
            </a:r>
          </a:p>
          <a:p>
            <a:r>
              <a:rPr lang="pl-PL" sz="2200" dirty="0" smtClean="0"/>
              <a:t>Pojawia się nowe okno, na którym wybieramy „</a:t>
            </a:r>
            <a:r>
              <a:rPr lang="pl-PL" sz="2200" dirty="0" err="1" smtClean="0"/>
              <a:t>Create</a:t>
            </a:r>
            <a:r>
              <a:rPr lang="pl-PL" sz="2200" dirty="0" smtClean="0"/>
              <a:t>”, a następnie „New video”.</a:t>
            </a:r>
            <a:endParaRPr lang="pl-PL" sz="2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83" y="1976718"/>
            <a:ext cx="10447657" cy="4881282"/>
          </a:xfrm>
          <a:prstGeom prst="rect">
            <a:avLst/>
          </a:prstGeom>
        </p:spPr>
      </p:pic>
      <p:cxnSp>
        <p:nvCxnSpPr>
          <p:cNvPr id="5" name="Łącznik prosty ze strzałką 4"/>
          <p:cNvCxnSpPr/>
          <p:nvPr/>
        </p:nvCxnSpPr>
        <p:spPr>
          <a:xfrm flipV="1">
            <a:off x="7920455" y="2622176"/>
            <a:ext cx="1398357" cy="2997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64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129" y="676788"/>
            <a:ext cx="11828930" cy="1192353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latin typeface="Arial" panose="020B0604020202020204" pitchFamily="34" charset="0"/>
              </a:rPr>
              <a:t>NARZĘDZIA INFORMATYCZNE  </a:t>
            </a:r>
            <a:r>
              <a:rPr lang="pl-PL" dirty="0">
                <a:latin typeface="Arial" panose="020B0604020202020204" pitchFamily="34" charset="0"/>
              </a:rPr>
              <a:t/>
            </a:r>
            <a:br>
              <a:rPr lang="pl-PL" dirty="0">
                <a:latin typeface="Arial" panose="020B0604020202020204" pitchFamily="34" charset="0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54858" y="1483003"/>
            <a:ext cx="10768201" cy="4716091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pl-PL" sz="4800" b="1" dirty="0" smtClean="0">
                <a:latin typeface="Arial" panose="020B0604020202020204" pitchFamily="34" charset="0"/>
              </a:rPr>
              <a:t>KORZYŚCI ZE STOSOWANIA</a:t>
            </a:r>
            <a:endParaRPr lang="pl-PL" sz="4800" b="1" dirty="0">
              <a:latin typeface="Arial" panose="020B0604020202020204" pitchFamily="34" charset="0"/>
            </a:endParaRPr>
          </a:p>
          <a:p>
            <a:r>
              <a:rPr lang="pl-PL" sz="4800" dirty="0">
                <a:latin typeface="Arial" panose="020B0604020202020204" pitchFamily="34" charset="0"/>
              </a:rPr>
              <a:t>wzbogacenie procesu </a:t>
            </a:r>
            <a:r>
              <a:rPr lang="pl-PL" sz="4800" dirty="0" smtClean="0">
                <a:latin typeface="Arial" panose="020B0604020202020204" pitchFamily="34" charset="0"/>
              </a:rPr>
              <a:t>nauczania</a:t>
            </a:r>
            <a:endParaRPr lang="pl-PL" sz="4800" dirty="0">
              <a:latin typeface="Arial" panose="020B0604020202020204" pitchFamily="34" charset="0"/>
            </a:endParaRPr>
          </a:p>
          <a:p>
            <a:r>
              <a:rPr lang="pl-PL" sz="4800" dirty="0">
                <a:latin typeface="Arial" panose="020B0604020202020204" pitchFamily="34" charset="0"/>
              </a:rPr>
              <a:t>możliwość nauczania </a:t>
            </a:r>
            <a:r>
              <a:rPr lang="pl-PL" sz="4800" dirty="0" err="1" smtClean="0">
                <a:latin typeface="Arial" panose="020B0604020202020204" pitchFamily="34" charset="0"/>
              </a:rPr>
              <a:t>polisensorycznego</a:t>
            </a:r>
            <a:endParaRPr lang="pl-PL" sz="4800" dirty="0">
              <a:latin typeface="Arial" panose="020B0604020202020204" pitchFamily="34" charset="0"/>
            </a:endParaRPr>
          </a:p>
          <a:p>
            <a:r>
              <a:rPr lang="pl-PL" sz="4800" dirty="0">
                <a:latin typeface="Arial" panose="020B0604020202020204" pitchFamily="34" charset="0"/>
              </a:rPr>
              <a:t>dostęp do różnych źródeł </a:t>
            </a:r>
            <a:r>
              <a:rPr lang="pl-PL" sz="4800" dirty="0" smtClean="0">
                <a:latin typeface="Arial" panose="020B0604020202020204" pitchFamily="34" charset="0"/>
              </a:rPr>
              <a:t>informacji</a:t>
            </a:r>
            <a:endParaRPr lang="pl-PL" sz="4800" dirty="0">
              <a:latin typeface="Arial" panose="020B0604020202020204" pitchFamily="34" charset="0"/>
            </a:endParaRPr>
          </a:p>
          <a:p>
            <a:r>
              <a:rPr lang="pl-PL" sz="4800" dirty="0">
                <a:latin typeface="Arial" panose="020B0604020202020204" pitchFamily="34" charset="0"/>
              </a:rPr>
              <a:t>zwiększenie aktywności i motywacji </a:t>
            </a:r>
            <a:r>
              <a:rPr lang="pl-PL" sz="4800" dirty="0" smtClean="0">
                <a:latin typeface="Arial" panose="020B0604020202020204" pitchFamily="34" charset="0"/>
              </a:rPr>
              <a:t>uczniów</a:t>
            </a:r>
            <a:endParaRPr lang="pl-PL" sz="4800" dirty="0">
              <a:latin typeface="Arial" panose="020B0604020202020204" pitchFamily="34" charset="0"/>
            </a:endParaRPr>
          </a:p>
          <a:p>
            <a:r>
              <a:rPr lang="pl-PL" sz="4800" dirty="0">
                <a:latin typeface="Arial" panose="020B0604020202020204" pitchFamily="34" charset="0"/>
              </a:rPr>
              <a:t>uatrakcyjnienie </a:t>
            </a:r>
            <a:r>
              <a:rPr lang="pl-PL" sz="4800" dirty="0" smtClean="0">
                <a:latin typeface="Arial" panose="020B0604020202020204" pitchFamily="34" charset="0"/>
              </a:rPr>
              <a:t>lekcji</a:t>
            </a:r>
            <a:endParaRPr lang="pl-PL" sz="4800" dirty="0">
              <a:latin typeface="Arial" panose="020B0604020202020204" pitchFamily="34" charset="0"/>
            </a:endParaRPr>
          </a:p>
          <a:p>
            <a:r>
              <a:rPr lang="pl-PL" sz="4800" dirty="0">
                <a:latin typeface="Arial" panose="020B0604020202020204" pitchFamily="34" charset="0"/>
              </a:rPr>
              <a:t>możliwość pokazania uczniom właściwego odbioru </a:t>
            </a:r>
            <a:r>
              <a:rPr lang="pl-PL" sz="4800" dirty="0" smtClean="0">
                <a:latin typeface="Arial" panose="020B0604020202020204" pitchFamily="34" charset="0"/>
              </a:rPr>
              <a:t/>
            </a:r>
            <a:br>
              <a:rPr lang="pl-PL" sz="4800" dirty="0" smtClean="0">
                <a:latin typeface="Arial" panose="020B0604020202020204" pitchFamily="34" charset="0"/>
              </a:rPr>
            </a:br>
            <a:r>
              <a:rPr lang="pl-PL" sz="4800" dirty="0" smtClean="0">
                <a:latin typeface="Arial" panose="020B0604020202020204" pitchFamily="34" charset="0"/>
              </a:rPr>
              <a:t>i </a:t>
            </a:r>
            <a:r>
              <a:rPr lang="pl-PL" sz="4800" dirty="0">
                <a:latin typeface="Arial" panose="020B0604020202020204" pitchFamily="34" charset="0"/>
              </a:rPr>
              <a:t>wykorzystywania </a:t>
            </a:r>
            <a:r>
              <a:rPr lang="pl-PL" sz="4800" dirty="0" smtClean="0">
                <a:latin typeface="Arial" panose="020B0604020202020204" pitchFamily="34" charset="0"/>
              </a:rPr>
              <a:t>mediów</a:t>
            </a:r>
          </a:p>
          <a:p>
            <a:r>
              <a:rPr lang="pl-PL" sz="4800" dirty="0" smtClean="0">
                <a:latin typeface="Arial" panose="020B0604020202020204" pitchFamily="34" charset="0"/>
              </a:rPr>
              <a:t>przygotowanie uczniów do życia w społeczeństwie informatycznym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656" y="1973705"/>
            <a:ext cx="2912407" cy="2715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566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295" y="766482"/>
            <a:ext cx="8855487" cy="588981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09235"/>
            <a:ext cx="9905998" cy="33622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err="1" smtClean="0">
                <a:solidFill>
                  <a:srgbClr val="FF0000"/>
                </a:solidFill>
              </a:rPr>
              <a:t>Edpuzzle</a:t>
            </a:r>
            <a:r>
              <a:rPr lang="pl-PL" b="1" dirty="0" smtClean="0">
                <a:solidFill>
                  <a:srgbClr val="FF0000"/>
                </a:solidFill>
              </a:rPr>
              <a:t>-TWORZENIE NOWEGO FILMU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2047" y="645458"/>
            <a:ext cx="2985248" cy="6010836"/>
          </a:xfrm>
        </p:spPr>
        <p:txBody>
          <a:bodyPr>
            <a:normAutofit/>
          </a:bodyPr>
          <a:lstStyle/>
          <a:p>
            <a:r>
              <a:rPr lang="pl-PL" sz="2000" dirty="0" smtClean="0"/>
              <a:t>Teraz wpisujemy w wyszukiwarce, co nas interesuje, (np. „giewont”), po czym wybieramy kanał (</a:t>
            </a:r>
            <a:r>
              <a:rPr lang="pl-PL" sz="2000" dirty="0" err="1" smtClean="0"/>
              <a:t>EDpuzzle</a:t>
            </a:r>
            <a:r>
              <a:rPr lang="pl-PL" sz="2000" dirty="0" smtClean="0"/>
              <a:t>, YouTube, bądź inny).</a:t>
            </a:r>
          </a:p>
          <a:p>
            <a:endParaRPr lang="pl-PL" sz="2000" dirty="0" smtClean="0"/>
          </a:p>
          <a:p>
            <a:r>
              <a:rPr lang="pl-PL" sz="2000" dirty="0" smtClean="0"/>
              <a:t>Wybieramy film, który chcemy użyć, najeżdżając na niego kursorem i klikając „Use </a:t>
            </a:r>
            <a:r>
              <a:rPr lang="pl-PL" sz="2000" dirty="0" err="1" smtClean="0"/>
              <a:t>it</a:t>
            </a:r>
            <a:r>
              <a:rPr lang="pl-PL" sz="2000" dirty="0" smtClean="0"/>
              <a:t>”.</a:t>
            </a:r>
            <a:endParaRPr lang="pl-PL" sz="2000" dirty="0"/>
          </a:p>
        </p:txBody>
      </p:sp>
      <p:cxnSp>
        <p:nvCxnSpPr>
          <p:cNvPr id="5" name="Łącznik prosty ze strzałką 4"/>
          <p:cNvCxnSpPr/>
          <p:nvPr/>
        </p:nvCxnSpPr>
        <p:spPr>
          <a:xfrm>
            <a:off x="2877671" y="1329576"/>
            <a:ext cx="2702858" cy="2033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Łącznik prosty ze strzałką 9"/>
          <p:cNvCxnSpPr/>
          <p:nvPr/>
        </p:nvCxnSpPr>
        <p:spPr>
          <a:xfrm>
            <a:off x="2279279" y="2907925"/>
            <a:ext cx="2191870" cy="5983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flipV="1">
            <a:off x="2654113" y="3795433"/>
            <a:ext cx="3042395" cy="16771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67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43" y="1008529"/>
            <a:ext cx="10014779" cy="545950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09235"/>
            <a:ext cx="9905998" cy="33622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Edpuzzle</a:t>
            </a: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-TWORZENIE NOWEGO FILMU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3800" y="2743200"/>
            <a:ext cx="4450976" cy="4262717"/>
          </a:xfrm>
        </p:spPr>
        <p:txBody>
          <a:bodyPr>
            <a:normAutofit/>
          </a:bodyPr>
          <a:lstStyle/>
          <a:p>
            <a:r>
              <a:rPr lang="pl-PL" sz="2200" dirty="0" smtClean="0">
                <a:solidFill>
                  <a:srgbClr val="FF0000"/>
                </a:solidFill>
              </a:rPr>
              <a:t>Rozpoczynamy edycję wybranego filmu, odpowiednio go przycinając, lub zostawiając w całości. Aby wyciąć interesujący nas fragment, odpowiednio ustawiamy </a:t>
            </a:r>
            <a:r>
              <a:rPr lang="pl-PL" sz="2200" b="1" dirty="0" smtClean="0">
                <a:solidFill>
                  <a:srgbClr val="FF0000"/>
                </a:solidFill>
              </a:rPr>
              <a:t>suwaki czasowe </a:t>
            </a:r>
            <a:r>
              <a:rPr lang="pl-PL" sz="2200" dirty="0" smtClean="0">
                <a:solidFill>
                  <a:srgbClr val="FF0000"/>
                </a:solidFill>
              </a:rPr>
              <a:t>pod filmem, a następnie klikamy u góry ekranu na „</a:t>
            </a:r>
            <a:r>
              <a:rPr lang="pl-PL" sz="2200" dirty="0" err="1" smtClean="0">
                <a:solidFill>
                  <a:srgbClr val="FF0000"/>
                </a:solidFill>
              </a:rPr>
              <a:t>Crop</a:t>
            </a:r>
            <a:r>
              <a:rPr lang="pl-PL" sz="2200" dirty="0" smtClean="0">
                <a:solidFill>
                  <a:srgbClr val="FF0000"/>
                </a:solidFill>
              </a:rPr>
              <a:t>” (nożyczki).</a:t>
            </a:r>
          </a:p>
          <a:p>
            <a:endParaRPr lang="pl-PL" sz="2000" dirty="0" smtClean="0"/>
          </a:p>
        </p:txBody>
      </p:sp>
      <p:cxnSp>
        <p:nvCxnSpPr>
          <p:cNvPr id="9" name="Łącznik prosty ze strzałką 8"/>
          <p:cNvCxnSpPr/>
          <p:nvPr/>
        </p:nvCxnSpPr>
        <p:spPr>
          <a:xfrm flipH="1">
            <a:off x="4114801" y="5499847"/>
            <a:ext cx="3657599" cy="510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70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09235"/>
            <a:ext cx="9905998" cy="33622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err="1" smtClean="0">
                <a:solidFill>
                  <a:srgbClr val="FF0000"/>
                </a:solidFill>
              </a:rPr>
              <a:t>Edpuzzle</a:t>
            </a:r>
            <a:r>
              <a:rPr lang="pl-PL" b="1" dirty="0" smtClean="0">
                <a:solidFill>
                  <a:srgbClr val="FF0000"/>
                </a:solidFill>
              </a:rPr>
              <a:t>-TWORZENIE NOWEGO FILMU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3" y="645458"/>
            <a:ext cx="10342375" cy="3805518"/>
          </a:xfrm>
        </p:spPr>
        <p:txBody>
          <a:bodyPr>
            <a:normAutofit/>
          </a:bodyPr>
          <a:lstStyle/>
          <a:p>
            <a:r>
              <a:rPr lang="pl-PL" sz="2000" dirty="0" smtClean="0"/>
              <a:t>Teraz dodajemy do wyciętego fragmentu filmu naszą własną ścieżkę dźwiękową – aby to zrobić, klikamy u góry na „Audio </a:t>
            </a:r>
            <a:r>
              <a:rPr lang="pl-PL" sz="2000" dirty="0" err="1" smtClean="0"/>
              <a:t>Track</a:t>
            </a:r>
            <a:r>
              <a:rPr lang="pl-PL" sz="2000" dirty="0" smtClean="0"/>
              <a:t>”, potem na niebieski mikrofon pod oknem filmu, a następnie wybieramy właściwe urządzenie i udostępniamy.</a:t>
            </a:r>
          </a:p>
          <a:p>
            <a:r>
              <a:rPr lang="pl-PL" sz="2000" dirty="0" smtClean="0"/>
              <a:t>Uwaga: ścieżka dźwiękowa musi być takiej samej długości, jak film!</a:t>
            </a:r>
          </a:p>
          <a:p>
            <a:endParaRPr lang="pl-PL" sz="2000" dirty="0" smtClean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757" y="2465241"/>
            <a:ext cx="8733680" cy="4321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862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09235"/>
            <a:ext cx="9905998" cy="33622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Edpuzzle</a:t>
            </a: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-TWORZENIE NOWEGO FILMU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8224" y="820271"/>
            <a:ext cx="11093823" cy="3805518"/>
          </a:xfrm>
        </p:spPr>
        <p:txBody>
          <a:bodyPr>
            <a:normAutofit/>
          </a:bodyPr>
          <a:lstStyle/>
          <a:p>
            <a:r>
              <a:rPr lang="pl-PL" sz="2200" dirty="0" smtClean="0"/>
              <a:t>Do naszego filmu możemy dodać także notatki głosowe -  w tym celu wybieramy u góry „Audio Notes”. Notatki możemy dodać w dowolnym momencie filmu.</a:t>
            </a:r>
          </a:p>
          <a:p>
            <a:endParaRPr lang="pl-PL" sz="2000" dirty="0" smtClean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504" y="2030959"/>
            <a:ext cx="8480519" cy="4731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Łącznik prosty ze strzałką 4"/>
          <p:cNvCxnSpPr/>
          <p:nvPr/>
        </p:nvCxnSpPr>
        <p:spPr>
          <a:xfrm flipH="1" flipV="1">
            <a:off x="3388659" y="6118412"/>
            <a:ext cx="1801907" cy="457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5190566" y="6390946"/>
            <a:ext cx="564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Znacznik pokazuje, gdzie dodaliśmy notatkę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0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09235"/>
            <a:ext cx="9905998" cy="33622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Edpuzzle</a:t>
            </a: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-TWORZENIE NOWEGO FILMU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5248" y="766237"/>
            <a:ext cx="10838328" cy="3805518"/>
          </a:xfrm>
        </p:spPr>
        <p:txBody>
          <a:bodyPr>
            <a:normAutofit/>
          </a:bodyPr>
          <a:lstStyle/>
          <a:p>
            <a:r>
              <a:rPr lang="pl-PL" sz="2000" dirty="0" smtClean="0"/>
              <a:t>Ostatnim elementem, jaki możemy dodać, są pytania </a:t>
            </a:r>
            <a:r>
              <a:rPr lang="pl-PL" sz="2000" dirty="0" err="1" smtClean="0"/>
              <a:t>quizowe</a:t>
            </a:r>
            <a:r>
              <a:rPr lang="pl-PL" sz="2000" dirty="0" smtClean="0"/>
              <a:t> – „</a:t>
            </a:r>
            <a:r>
              <a:rPr lang="pl-PL" sz="2000" dirty="0" err="1" smtClean="0"/>
              <a:t>Quizzes</a:t>
            </a:r>
            <a:r>
              <a:rPr lang="pl-PL" sz="2000" dirty="0" smtClean="0"/>
              <a:t>”. Można je umieścić w dowolnych momentach filmu, i sprawdzić dzięki nim, czy przygotowany przez nas film spełnia swoje zadanie, a uczniowie przyswoili zawarte w nim wiadomości. Pytania mogą być typu otwartego lub zamkniętego.</a:t>
            </a:r>
          </a:p>
          <a:p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423" y="2382442"/>
            <a:ext cx="8438682" cy="4378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Łącznik prosty ze strzałką 4"/>
          <p:cNvCxnSpPr/>
          <p:nvPr/>
        </p:nvCxnSpPr>
        <p:spPr>
          <a:xfrm flipH="1">
            <a:off x="6199094" y="5802678"/>
            <a:ext cx="1896037" cy="3852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8095130" y="5618012"/>
            <a:ext cx="2353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Znacznik pokazuje, gdzie dodaliśmy pytanie </a:t>
            </a:r>
            <a:r>
              <a:rPr lang="pl-PL" dirty="0" err="1" smtClean="0">
                <a:solidFill>
                  <a:srgbClr val="FF0000"/>
                </a:solidFill>
              </a:rPr>
              <a:t>quizowe</a:t>
            </a:r>
            <a:endParaRPr lang="pl-PL" dirty="0">
              <a:solidFill>
                <a:srgbClr val="FF0000"/>
              </a:solidFill>
            </a:endParaRPr>
          </a:p>
        </p:txBody>
      </p:sp>
      <p:cxnSp>
        <p:nvCxnSpPr>
          <p:cNvPr id="8" name="Łącznik prosty ze strzałką 7"/>
          <p:cNvCxnSpPr/>
          <p:nvPr/>
        </p:nvCxnSpPr>
        <p:spPr>
          <a:xfrm>
            <a:off x="6199095" y="2261663"/>
            <a:ext cx="1896035" cy="11538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Łącznik prosty ze strzałką 9"/>
          <p:cNvCxnSpPr/>
          <p:nvPr/>
        </p:nvCxnSpPr>
        <p:spPr>
          <a:xfrm>
            <a:off x="8664391" y="2283714"/>
            <a:ext cx="49303" cy="10490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45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09235"/>
            <a:ext cx="9905998" cy="33622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Edpuzzle</a:t>
            </a: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-TWORZENIE NOWEGO FILMU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1329" y="820271"/>
            <a:ext cx="11322423" cy="2608729"/>
          </a:xfrm>
        </p:spPr>
        <p:txBody>
          <a:bodyPr>
            <a:noAutofit/>
          </a:bodyPr>
          <a:lstStyle/>
          <a:p>
            <a:r>
              <a:rPr lang="pl-PL" sz="2200" dirty="0" smtClean="0"/>
              <a:t>Po zakończeniu pracy nad filmem należy go zapisać („</a:t>
            </a:r>
            <a:r>
              <a:rPr lang="pl-PL" sz="2200" dirty="0" err="1" smtClean="0"/>
              <a:t>Save</a:t>
            </a:r>
            <a:r>
              <a:rPr lang="pl-PL" sz="2200" dirty="0" smtClean="0"/>
              <a:t>”), a następnie opuścić edytor („</a:t>
            </a:r>
            <a:r>
              <a:rPr lang="pl-PL" sz="2200" dirty="0" err="1" smtClean="0"/>
              <a:t>Finish</a:t>
            </a:r>
            <a:r>
              <a:rPr lang="pl-PL" sz="2200" dirty="0" smtClean="0"/>
              <a:t>”).</a:t>
            </a:r>
          </a:p>
          <a:p>
            <a:r>
              <a:rPr lang="pl-PL" sz="2200" dirty="0" smtClean="0"/>
              <a:t>Pojawi się wtedy nowe okno, w którym możemy przypisać utworzony film do konkretnej klasy, uniemożliwić uczniom przewijanie nieobejrzanej części filmu („</a:t>
            </a:r>
            <a:r>
              <a:rPr lang="pl-PL" sz="2200" dirty="0" err="1" smtClean="0"/>
              <a:t>prevent</a:t>
            </a:r>
            <a:r>
              <a:rPr lang="pl-PL" sz="2200" dirty="0" smtClean="0"/>
              <a:t> </a:t>
            </a:r>
            <a:r>
              <a:rPr lang="pl-PL" sz="2200" dirty="0" err="1" smtClean="0"/>
              <a:t>skipping</a:t>
            </a:r>
            <a:r>
              <a:rPr lang="pl-PL" sz="2200" dirty="0" smtClean="0"/>
              <a:t>”) i wyznaczyć datę, do której uczniowie muszą wykonać zadanie („</a:t>
            </a:r>
            <a:r>
              <a:rPr lang="pl-PL" sz="2200" dirty="0" err="1" smtClean="0"/>
              <a:t>due</a:t>
            </a:r>
            <a:r>
              <a:rPr lang="pl-PL" sz="2200" dirty="0" smtClean="0"/>
              <a:t> </a:t>
            </a:r>
            <a:r>
              <a:rPr lang="pl-PL" sz="2200" dirty="0" err="1" smtClean="0"/>
              <a:t>date</a:t>
            </a:r>
            <a:r>
              <a:rPr lang="pl-PL" sz="2200" dirty="0" smtClean="0"/>
              <a:t>”).</a:t>
            </a:r>
          </a:p>
          <a:p>
            <a:endParaRPr lang="pl-PL" sz="2200" dirty="0" smtClean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765" y="2965077"/>
            <a:ext cx="5438775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141413" y="3603813"/>
            <a:ext cx="4264306" cy="2608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200" dirty="0" smtClean="0"/>
              <a:t>Po kliknięciu „</a:t>
            </a:r>
            <a:r>
              <a:rPr lang="pl-PL" sz="2200" dirty="0" err="1" smtClean="0"/>
              <a:t>Send</a:t>
            </a:r>
            <a:r>
              <a:rPr lang="pl-PL" sz="2200" dirty="0" smtClean="0"/>
              <a:t>” nowy film automatycznie znajdzie się w katalogu „My Content”.</a:t>
            </a:r>
          </a:p>
        </p:txBody>
      </p:sp>
    </p:spTree>
    <p:extLst>
      <p:ext uri="{BB962C8B-B14F-4D97-AF65-F5344CB8AC3E}">
        <p14:creationId xmlns:p14="http://schemas.microsoft.com/office/powerpoint/2010/main" val="388948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2695" y="618868"/>
            <a:ext cx="11087751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900" dirty="0" smtClean="0">
                <a:solidFill>
                  <a:srgbClr val="FF0000"/>
                </a:solidFill>
              </a:rPr>
              <a:t>PRZYKŁADOWA GOTOWA APLIKACJA:</a:t>
            </a:r>
            <a:r>
              <a:rPr lang="pl-PL" sz="2200" dirty="0" smtClean="0">
                <a:hlinkClick r:id="rId2"/>
              </a:rPr>
              <a:t/>
            </a:r>
            <a:br>
              <a:rPr lang="pl-PL" sz="2200" dirty="0" smtClean="0">
                <a:hlinkClick r:id="rId2"/>
              </a:rPr>
            </a:br>
            <a:r>
              <a:rPr lang="pl-PL" sz="2200" dirty="0">
                <a:hlinkClick r:id="rId3"/>
              </a:rPr>
              <a:t>https://</a:t>
            </a:r>
            <a:r>
              <a:rPr lang="pl-PL" sz="2200" dirty="0" smtClean="0">
                <a:hlinkClick r:id="rId3"/>
              </a:rPr>
              <a:t>edpuzzle.com/media/58c5af4cdb10123e13026ecb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130" y="1358153"/>
            <a:ext cx="9967612" cy="523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7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374259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ADOBE </a:t>
            </a:r>
            <a:r>
              <a:rPr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4360" y="1256710"/>
            <a:ext cx="10620103" cy="3541714"/>
          </a:xfrm>
        </p:spPr>
        <p:txBody>
          <a:bodyPr/>
          <a:lstStyle/>
          <a:p>
            <a:r>
              <a:rPr lang="pl-PL" b="1" dirty="0" smtClean="0"/>
              <a:t>Adobe Spark </a:t>
            </a:r>
            <a:r>
              <a:rPr lang="pl-PL" dirty="0" smtClean="0"/>
              <a:t>to kolejne bardzo przydatne darmowe narzędzie internetowe. Można je znaleźć </a:t>
            </a:r>
            <a:r>
              <a:rPr lang="pl-PL" dirty="0"/>
              <a:t>na stronie </a:t>
            </a:r>
            <a:r>
              <a:rPr lang="pl-PL" dirty="0">
                <a:hlinkClick r:id="rId2"/>
              </a:rPr>
              <a:t>https://spark.adobe.com</a:t>
            </a:r>
            <a:r>
              <a:rPr lang="pl-PL" dirty="0" smtClean="0">
                <a:hlinkClick r:id="rId2"/>
              </a:rPr>
              <a:t>/</a:t>
            </a:r>
            <a:r>
              <a:rPr lang="pl-PL" dirty="0" smtClean="0"/>
              <a:t>.</a:t>
            </a:r>
          </a:p>
          <a:p>
            <a:r>
              <a:rPr lang="pl-PL" dirty="0" smtClean="0"/>
              <a:t>Adobe Spark umożliwia tworzenie różnego rodzaju grafik społecznościowych, stron internetowych z dużą ilością grafik, animacji wideo…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499" y="3244081"/>
            <a:ext cx="4563596" cy="3425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064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239695"/>
            <a:ext cx="9905998" cy="374259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ADOBE </a:t>
            </a:r>
            <a:r>
              <a:rPr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4360" y="799510"/>
            <a:ext cx="10620103" cy="3541714"/>
          </a:xfrm>
        </p:spPr>
        <p:txBody>
          <a:bodyPr/>
          <a:lstStyle/>
          <a:p>
            <a:r>
              <a:rPr lang="pl-PL" dirty="0" smtClean="0"/>
              <a:t>Aby rozpocząć pracę, logujemy się, klikając „Log In”. Pojawi się wtedy okno logowania z różnym opcjami – można użyć konta na Facebooku, Google, lub zalogować się, podając swój adres e-mail.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922" y="2310347"/>
            <a:ext cx="6592977" cy="4432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572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44198"/>
            <a:ext cx="9905998" cy="4526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ADOBE SPARK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2353" y="796834"/>
            <a:ext cx="11187953" cy="3541714"/>
          </a:xfrm>
        </p:spPr>
        <p:txBody>
          <a:bodyPr>
            <a:normAutofit/>
          </a:bodyPr>
          <a:lstStyle/>
          <a:p>
            <a:r>
              <a:rPr lang="pl-PL" sz="2200" dirty="0" smtClean="0"/>
              <a:t>Po zalogowaniu znajdujemy się w zakładce „My </a:t>
            </a:r>
            <a:r>
              <a:rPr lang="pl-PL" sz="2200" dirty="0" err="1" smtClean="0"/>
              <a:t>Projects</a:t>
            </a:r>
            <a:r>
              <a:rPr lang="pl-PL" sz="2200" dirty="0" smtClean="0"/>
              <a:t>”, gdzie zapisane są wszystkie nasze dzieła.</a:t>
            </a:r>
          </a:p>
          <a:p>
            <a:r>
              <a:rPr lang="pl-PL" sz="2200" dirty="0"/>
              <a:t>Aby utworzyć nowy post, nową stronę lub nowe wideo, klikamy na trzy paski (menu) lub żółte kółko z </a:t>
            </a:r>
            <a:r>
              <a:rPr lang="pl-PL" sz="2200" dirty="0" smtClean="0"/>
              <a:t>plusem, po czym wybieramy interesującą nas opcję</a:t>
            </a:r>
            <a:r>
              <a:rPr lang="pl-PL" sz="2000" dirty="0" smtClean="0"/>
              <a:t>.</a:t>
            </a:r>
            <a:endParaRPr lang="pl-PL" sz="2000" dirty="0"/>
          </a:p>
          <a:p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57" y="2808513"/>
            <a:ext cx="9414554" cy="3961493"/>
          </a:xfrm>
          <a:prstGeom prst="rect">
            <a:avLst/>
          </a:prstGeom>
        </p:spPr>
      </p:pic>
      <p:cxnSp>
        <p:nvCxnSpPr>
          <p:cNvPr id="5" name="Łącznik prosty ze strzałką 4"/>
          <p:cNvCxnSpPr/>
          <p:nvPr/>
        </p:nvCxnSpPr>
        <p:spPr>
          <a:xfrm>
            <a:off x="5238206" y="2455817"/>
            <a:ext cx="4650377" cy="27170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" name="Łącznik prosty ze strzałką 5"/>
          <p:cNvCxnSpPr/>
          <p:nvPr/>
        </p:nvCxnSpPr>
        <p:spPr>
          <a:xfrm flipH="1">
            <a:off x="1867990" y="2455817"/>
            <a:ext cx="182879" cy="9797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16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10839916" cy="1478570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KREATOR STRON INTERNETOWYCH WIX</a:t>
            </a:r>
            <a:endParaRPr lang="pl-PL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0660" y="1909483"/>
            <a:ext cx="8149399" cy="4621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636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44198"/>
            <a:ext cx="9905998" cy="4526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ADOBE </a:t>
            </a:r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SPARK-TWORZENIE POSTA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96835" y="796834"/>
            <a:ext cx="4454434" cy="3540035"/>
          </a:xfrm>
        </p:spPr>
        <p:txBody>
          <a:bodyPr>
            <a:noAutofit/>
          </a:bodyPr>
          <a:lstStyle/>
          <a:p>
            <a:r>
              <a:rPr lang="pl-PL" dirty="0" smtClean="0"/>
              <a:t>Po wybraniu opcji „Post” pojawia się strona tworzenia nowego </a:t>
            </a:r>
            <a:r>
              <a:rPr lang="pl-PL" dirty="0" err="1" smtClean="0"/>
              <a:t>posta</a:t>
            </a:r>
            <a:r>
              <a:rPr lang="pl-PL" dirty="0" smtClean="0"/>
              <a:t>.</a:t>
            </a:r>
          </a:p>
          <a:p>
            <a:r>
              <a:rPr lang="pl-PL" dirty="0" smtClean="0"/>
              <a:t>(1) W miejscu przykładowego tekstu wpisujemy swoją treść.</a:t>
            </a:r>
          </a:p>
          <a:p>
            <a:r>
              <a:rPr lang="pl-PL" dirty="0" smtClean="0"/>
              <a:t>(2) Wybieramy rozmiar grafiki </a:t>
            </a:r>
            <a:r>
              <a:rPr lang="pl-PL" dirty="0" err="1" smtClean="0"/>
              <a:t>posta</a:t>
            </a:r>
            <a:r>
              <a:rPr lang="pl-PL" dirty="0" smtClean="0"/>
              <a:t>, dostosowany do najpopularniejszych serwisów społecznościowych</a:t>
            </a:r>
          </a:p>
          <a:p>
            <a:r>
              <a:rPr lang="pl-PL" dirty="0" smtClean="0"/>
              <a:t>(3) Klikamy „</a:t>
            </a:r>
            <a:r>
              <a:rPr lang="pl-PL" dirty="0" err="1" smtClean="0"/>
              <a:t>Continue</a:t>
            </a:r>
            <a:r>
              <a:rPr lang="pl-PL" dirty="0" smtClean="0"/>
              <a:t>”…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269" y="796834"/>
            <a:ext cx="6805748" cy="5942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pole tekstowe 12"/>
          <p:cNvSpPr txBox="1"/>
          <p:nvPr/>
        </p:nvSpPr>
        <p:spPr>
          <a:xfrm>
            <a:off x="5695994" y="3075388"/>
            <a:ext cx="79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0000"/>
                </a:solidFill>
              </a:rPr>
              <a:t>1</a:t>
            </a:r>
            <a:endParaRPr lang="pl-PL" sz="2400" b="1" dirty="0">
              <a:solidFill>
                <a:srgbClr val="FF0000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7537856" y="4106036"/>
            <a:ext cx="79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0000"/>
                </a:solidFill>
              </a:rPr>
              <a:t>3</a:t>
            </a:r>
            <a:endParaRPr lang="pl-PL" sz="2400" b="1" dirty="0">
              <a:solidFill>
                <a:srgbClr val="FF0000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5534886" y="5815607"/>
            <a:ext cx="79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0000"/>
                </a:solidFill>
              </a:rPr>
              <a:t>2</a:t>
            </a:r>
            <a:endParaRPr lang="pl-PL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44198"/>
            <a:ext cx="9905998" cy="4526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ADOBE </a:t>
            </a:r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SPARK-TWORZENIE POSTA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3771" y="796834"/>
            <a:ext cx="11181805" cy="3540035"/>
          </a:xfrm>
        </p:spPr>
        <p:txBody>
          <a:bodyPr>
            <a:noAutofit/>
          </a:bodyPr>
          <a:lstStyle/>
          <a:p>
            <a:r>
              <a:rPr lang="pl-PL" sz="2200" dirty="0" smtClean="0"/>
              <a:t>…i przechodzimy do edycji </a:t>
            </a:r>
            <a:r>
              <a:rPr lang="pl-PL" sz="2200" dirty="0" err="1" smtClean="0"/>
              <a:t>posta</a:t>
            </a:r>
            <a:r>
              <a:rPr lang="pl-PL" sz="2200" dirty="0" smtClean="0"/>
              <a:t>, gdzie możliwości jest bez liku.</a:t>
            </a:r>
          </a:p>
          <a:p>
            <a:r>
              <a:rPr lang="pl-PL" sz="2200" dirty="0" smtClean="0"/>
              <a:t>Możemy zmienić styl grafiki („Design”, wybierając jeden z dostępnych wzorów.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35" y="1985554"/>
            <a:ext cx="9951176" cy="4727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148" y="2511607"/>
            <a:ext cx="1537879" cy="153787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763" y="2511607"/>
            <a:ext cx="1597207" cy="159720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763" y="4862922"/>
            <a:ext cx="1621971" cy="162504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413" y="4862922"/>
            <a:ext cx="1615845" cy="162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4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44198"/>
            <a:ext cx="9905998" cy="4526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ADOBE </a:t>
            </a:r>
            <a:r>
              <a:rPr lang="pl-PL" dirty="0" smtClean="0">
                <a:solidFill>
                  <a:srgbClr val="FF0000"/>
                </a:solidFill>
              </a:rPr>
              <a:t>SPARK-TWORZENIE POSTA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3771" y="796834"/>
            <a:ext cx="11181805" cy="3540035"/>
          </a:xfrm>
        </p:spPr>
        <p:txBody>
          <a:bodyPr>
            <a:noAutofit/>
          </a:bodyPr>
          <a:lstStyle/>
          <a:p>
            <a:r>
              <a:rPr lang="pl-PL" sz="2200" dirty="0" smtClean="0"/>
              <a:t>Możemy także zmienić paletę kolorów („</a:t>
            </a:r>
            <a:r>
              <a:rPr lang="pl-PL" sz="2200" dirty="0" err="1" smtClean="0"/>
              <a:t>Palette</a:t>
            </a:r>
            <a:r>
              <a:rPr lang="pl-PL" sz="2200" dirty="0" smtClean="0"/>
              <a:t>”)…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1712580"/>
            <a:ext cx="8737554" cy="5035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020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44198"/>
            <a:ext cx="9905998" cy="4526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ADOBE </a:t>
            </a:r>
            <a:r>
              <a:rPr lang="pl-PL" dirty="0" smtClean="0">
                <a:solidFill>
                  <a:srgbClr val="FF0000"/>
                </a:solidFill>
              </a:rPr>
              <a:t>SPARK-TWORZENIE POSTA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3771" y="796834"/>
            <a:ext cx="11181805" cy="3540035"/>
          </a:xfrm>
        </p:spPr>
        <p:txBody>
          <a:bodyPr>
            <a:noAutofit/>
          </a:bodyPr>
          <a:lstStyle/>
          <a:p>
            <a:r>
              <a:rPr lang="pl-PL" sz="2200" dirty="0" smtClean="0"/>
              <a:t>…dodać zdjęcie jako tło („</a:t>
            </a:r>
            <a:r>
              <a:rPr lang="pl-PL" sz="2200" dirty="0" err="1" smtClean="0"/>
              <a:t>Background</a:t>
            </a:r>
            <a:r>
              <a:rPr lang="pl-PL" sz="2200" dirty="0" smtClean="0"/>
              <a:t>”), i zmodyfikować je, odpowiednio skalując (1), obracając (2) i wykorzystując dostępne filtry (3).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434" y="1872499"/>
            <a:ext cx="8422822" cy="492873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8073432" y="3184114"/>
            <a:ext cx="79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1</a:t>
            </a:r>
            <a:endParaRPr lang="pl-PL" sz="2000" b="1" dirty="0">
              <a:solidFill>
                <a:srgbClr val="FF0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073433" y="3535075"/>
            <a:ext cx="79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2</a:t>
            </a:r>
            <a:endParaRPr lang="pl-PL" sz="2000" b="1" dirty="0">
              <a:solidFill>
                <a:srgbClr val="FF00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8073433" y="3914296"/>
            <a:ext cx="79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3</a:t>
            </a:r>
            <a:endParaRPr lang="pl-PL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96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44198"/>
            <a:ext cx="9905998" cy="4526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ADOBE </a:t>
            </a:r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SPARK-TWORZENIE POSTA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3771" y="796834"/>
            <a:ext cx="11181805" cy="3540035"/>
          </a:xfrm>
        </p:spPr>
        <p:txBody>
          <a:bodyPr>
            <a:noAutofit/>
          </a:bodyPr>
          <a:lstStyle/>
          <a:p>
            <a:r>
              <a:rPr lang="pl-PL" sz="2200" dirty="0" smtClean="0"/>
              <a:t>Po kliknięciu na pole tekstowe możemy dowolnie zmodyfikować jego kształt, kolor, treść tekstu, czcionkę, wyrównanie, itd.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8073432" y="3184114"/>
            <a:ext cx="79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1</a:t>
            </a:r>
            <a:endParaRPr lang="pl-PL" sz="2000" b="1" dirty="0">
              <a:solidFill>
                <a:srgbClr val="FF0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073433" y="3535075"/>
            <a:ext cx="79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2</a:t>
            </a:r>
            <a:endParaRPr lang="pl-PL" sz="2000" b="1" dirty="0">
              <a:solidFill>
                <a:srgbClr val="FF00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8073433" y="3914296"/>
            <a:ext cx="79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3</a:t>
            </a:r>
            <a:endParaRPr lang="pl-PL" sz="2000" b="1" dirty="0">
              <a:solidFill>
                <a:srgbClr val="FF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863" y="1741546"/>
            <a:ext cx="8514986" cy="4919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160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44198"/>
            <a:ext cx="9905998" cy="4526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ADOBE </a:t>
            </a:r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SPARK-TWORZENIE POSTA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7518" y="796834"/>
            <a:ext cx="11481482" cy="3540035"/>
          </a:xfrm>
        </p:spPr>
        <p:txBody>
          <a:bodyPr>
            <a:noAutofit/>
          </a:bodyPr>
          <a:lstStyle/>
          <a:p>
            <a:r>
              <a:rPr lang="pl-PL" sz="2200" dirty="0" smtClean="0"/>
              <a:t>Po skończeniu edycji możemy umieścić nasz post w sieci, klikając „</a:t>
            </a:r>
            <a:r>
              <a:rPr lang="pl-PL" sz="2200" dirty="0" err="1" smtClean="0"/>
              <a:t>Share</a:t>
            </a:r>
            <a:r>
              <a:rPr lang="pl-PL" sz="2200" dirty="0" smtClean="0"/>
              <a:t>”.</a:t>
            </a:r>
          </a:p>
          <a:p>
            <a:r>
              <a:rPr lang="pl-PL" sz="2200" dirty="0" smtClean="0"/>
              <a:t>Pojawia się nowe okno, w którym możemy podać szczegółowe informacje na temat naszego </a:t>
            </a:r>
            <a:r>
              <a:rPr lang="pl-PL" sz="2200" dirty="0" err="1" smtClean="0"/>
              <a:t>posta</a:t>
            </a:r>
            <a:r>
              <a:rPr lang="pl-PL" sz="2200" dirty="0" smtClean="0"/>
              <a:t>, po czym utworzyć do niego publiczny link.</a:t>
            </a:r>
          </a:p>
          <a:p>
            <a:r>
              <a:rPr lang="pl-PL" sz="2200" dirty="0"/>
              <a:t>Linka następnie możemy wysłać mailem, a stronę umieścić na  naszym profilu społecznościowym</a:t>
            </a:r>
            <a:r>
              <a:rPr lang="pl-PL" sz="2200" dirty="0" smtClean="0"/>
              <a:t>.</a:t>
            </a:r>
            <a:endParaRPr lang="pl-PL" sz="2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3012925"/>
            <a:ext cx="5780884" cy="3553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2" y="3012925"/>
            <a:ext cx="5874588" cy="3584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491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44198"/>
            <a:ext cx="9905998" cy="4526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ADOBE </a:t>
            </a:r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SPARK-TWORZENIE STRONY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3771" y="796834"/>
            <a:ext cx="11181805" cy="3540035"/>
          </a:xfrm>
        </p:spPr>
        <p:txBody>
          <a:bodyPr>
            <a:noAutofit/>
          </a:bodyPr>
          <a:lstStyle/>
          <a:p>
            <a:r>
              <a:rPr lang="pl-PL" sz="2200" dirty="0" smtClean="0"/>
              <a:t>Po wybraniu opcji „</a:t>
            </a:r>
            <a:r>
              <a:rPr lang="pl-PL" sz="2200" dirty="0" err="1" smtClean="0"/>
              <a:t>Page</a:t>
            </a:r>
            <a:r>
              <a:rPr lang="pl-PL" sz="2200" dirty="0" smtClean="0"/>
              <a:t>” pojawia się okno tworzenia nowej strony.</a:t>
            </a:r>
          </a:p>
          <a:p>
            <a:r>
              <a:rPr lang="pl-PL" sz="2200" dirty="0" smtClean="0"/>
              <a:t>Możemy jej nadać tytuł, podtytuł, dodać zdjęcie, bądź posłużyć się jednym </a:t>
            </a:r>
            <a:br>
              <a:rPr lang="pl-PL" sz="2200" dirty="0" smtClean="0"/>
            </a:br>
            <a:r>
              <a:rPr lang="pl-PL" sz="2200" dirty="0" smtClean="0"/>
              <a:t>z dostępnych, gotowych szablonów („</a:t>
            </a:r>
            <a:r>
              <a:rPr lang="pl-PL" sz="2200" dirty="0" err="1" smtClean="0"/>
              <a:t>Themes</a:t>
            </a:r>
            <a:r>
              <a:rPr lang="pl-PL" sz="2200" dirty="0" smtClean="0"/>
              <a:t>”).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461" y="2218155"/>
            <a:ext cx="9337901" cy="4519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384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44198"/>
            <a:ext cx="9905998" cy="4526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ADOBE </a:t>
            </a:r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SPARK-TWORZENIE STRONY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0647" y="796834"/>
            <a:ext cx="11494929" cy="3540035"/>
          </a:xfrm>
        </p:spPr>
        <p:txBody>
          <a:bodyPr>
            <a:noAutofit/>
          </a:bodyPr>
          <a:lstStyle/>
          <a:p>
            <a:r>
              <a:rPr lang="pl-PL" sz="2200" dirty="0" smtClean="0"/>
              <a:t>Po kilku szybkich zmianach strona wygląda już zupełnie inaczej, a my możemy zacząć pisanie, przewijając stronę w dół i rozwijając menu ukryte pod znakiem plusa – możemy dodać kolejne zdjęcia (pojedyncze, grupę lub pokaz slajdów), tekst, film, przycisk…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85" y="1946366"/>
            <a:ext cx="10833054" cy="4781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976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44198"/>
            <a:ext cx="9905998" cy="4526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ADOBE </a:t>
            </a:r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SPARK-TWORZENIE STRONY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3771" y="796834"/>
            <a:ext cx="11181805" cy="3540035"/>
          </a:xfrm>
        </p:spPr>
        <p:txBody>
          <a:bodyPr>
            <a:noAutofit/>
          </a:bodyPr>
          <a:lstStyle/>
          <a:p>
            <a:r>
              <a:rPr lang="pl-PL" sz="2200" dirty="0" smtClean="0"/>
              <a:t>Kiedy już skończymy tworzyć stronę, możemy ją opublikować; wygląda to bardzo podobnie, jak w przypadku </a:t>
            </a:r>
            <a:r>
              <a:rPr lang="pl-PL" sz="2200" dirty="0" err="1" smtClean="0"/>
              <a:t>posta</a:t>
            </a:r>
            <a:r>
              <a:rPr lang="pl-PL" sz="2200" dirty="0" smtClean="0"/>
              <a:t> – klikamy „</a:t>
            </a:r>
            <a:r>
              <a:rPr lang="pl-PL" sz="2200" dirty="0" err="1" smtClean="0"/>
              <a:t>Share</a:t>
            </a:r>
            <a:r>
              <a:rPr lang="pl-PL" sz="2200" dirty="0" smtClean="0"/>
              <a:t>” u góry strony, po czym wyskakuje nowe okno, gdzie podajemy informacje o naszej stronie, po czym tworzymy linka do strony.</a:t>
            </a:r>
          </a:p>
          <a:p>
            <a:r>
              <a:rPr lang="pl-PL" sz="2200" dirty="0" smtClean="0"/>
              <a:t>Linka następnie możemy wysłać mailem, a stronę umieścić na  naszym profilu społecznościowym.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" y="2939564"/>
            <a:ext cx="5415370" cy="3772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473" y="2946198"/>
            <a:ext cx="5355770" cy="3765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764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44198"/>
            <a:ext cx="9905998" cy="4526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ADOBE </a:t>
            </a:r>
            <a:r>
              <a:rPr lang="pl-PL" dirty="0" smtClean="0">
                <a:solidFill>
                  <a:srgbClr val="FF0000"/>
                </a:solidFill>
              </a:rPr>
              <a:t>SPARK-TWORZENIE WIDEO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3771" y="796834"/>
            <a:ext cx="11181805" cy="3540035"/>
          </a:xfrm>
        </p:spPr>
        <p:txBody>
          <a:bodyPr>
            <a:noAutofit/>
          </a:bodyPr>
          <a:lstStyle/>
          <a:p>
            <a:r>
              <a:rPr lang="pl-PL" sz="2200" dirty="0" smtClean="0"/>
              <a:t>Po wybraniu opcji „Video” pojawia się okno tworzenia nowego filmu.</a:t>
            </a:r>
          </a:p>
          <a:p>
            <a:r>
              <a:rPr lang="pl-PL" sz="2200" dirty="0" smtClean="0"/>
              <a:t>Możemy mu nadać tytuł, bądź pominąć ten krok przyciskiem „Skip” i przejść do kolejnego okna…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2307522"/>
            <a:ext cx="10230597" cy="4434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762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152" y="363024"/>
            <a:ext cx="11806518" cy="174858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FUNKCJE I ELEMENTY W kreatorze WIX</a:t>
            </a:r>
            <a:endParaRPr lang="pl-P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658906"/>
            <a:ext cx="11311870" cy="6037729"/>
          </a:xfrm>
        </p:spPr>
        <p:txBody>
          <a:bodyPr>
            <a:noAutofit/>
          </a:bodyPr>
          <a:lstStyle/>
          <a:p>
            <a:r>
              <a:rPr lang="pl-PL" sz="2300" dirty="0" smtClean="0">
                <a:solidFill>
                  <a:srgbClr val="C00000"/>
                </a:solidFill>
              </a:rPr>
              <a:t>Teksty </a:t>
            </a:r>
            <a:r>
              <a:rPr lang="pl-PL" sz="2300" dirty="0"/>
              <a:t>(Nagłówki, Tytuły, Akapity)</a:t>
            </a:r>
          </a:p>
          <a:p>
            <a:r>
              <a:rPr lang="pl-PL" sz="2300" dirty="0">
                <a:solidFill>
                  <a:srgbClr val="C00000"/>
                </a:solidFill>
              </a:rPr>
              <a:t>Obrazy</a:t>
            </a:r>
            <a:r>
              <a:rPr lang="pl-PL" sz="2300" dirty="0"/>
              <a:t> (zarówno pliki jak i możliwość powiązania społecznościowego </a:t>
            </a:r>
            <a:r>
              <a:rPr lang="pl-PL" sz="2300" dirty="0" smtClean="0"/>
              <a:t/>
            </a:r>
            <a:br>
              <a:rPr lang="pl-PL" sz="2300" dirty="0" smtClean="0"/>
            </a:br>
            <a:r>
              <a:rPr lang="pl-PL" sz="2300" dirty="0" smtClean="0"/>
              <a:t>z </a:t>
            </a:r>
            <a:r>
              <a:rPr lang="pl-PL" sz="2300" dirty="0"/>
              <a:t>Facebookiem czy Instagramem)</a:t>
            </a:r>
          </a:p>
          <a:p>
            <a:r>
              <a:rPr lang="pl-PL" sz="2300" dirty="0">
                <a:solidFill>
                  <a:srgbClr val="C00000"/>
                </a:solidFill>
              </a:rPr>
              <a:t>Galerie</a:t>
            </a:r>
            <a:r>
              <a:rPr lang="pl-PL" sz="2300" dirty="0"/>
              <a:t> (zwykłe, siatkowe, 3d, </a:t>
            </a:r>
            <a:r>
              <a:rPr lang="pl-PL" sz="2300" dirty="0" err="1"/>
              <a:t>slidery</a:t>
            </a:r>
            <a:r>
              <a:rPr lang="pl-PL" sz="2300" dirty="0"/>
              <a:t>)</a:t>
            </a:r>
          </a:p>
          <a:p>
            <a:r>
              <a:rPr lang="pl-PL" sz="2300" dirty="0">
                <a:solidFill>
                  <a:srgbClr val="C00000"/>
                </a:solidFill>
              </a:rPr>
              <a:t>Przyciski</a:t>
            </a:r>
            <a:r>
              <a:rPr lang="pl-PL" sz="2300" dirty="0"/>
              <a:t> (kilkadziesiąt gotowych projektów przycisków)</a:t>
            </a:r>
          </a:p>
          <a:p>
            <a:r>
              <a:rPr lang="pl-PL" sz="2300" dirty="0">
                <a:solidFill>
                  <a:srgbClr val="C00000"/>
                </a:solidFill>
              </a:rPr>
              <a:t>Pola</a:t>
            </a:r>
            <a:r>
              <a:rPr lang="pl-PL" sz="2300" dirty="0"/>
              <a:t> (zwykłe, pola z </a:t>
            </a:r>
            <a:r>
              <a:rPr lang="pl-PL" sz="2300" dirty="0" smtClean="0"/>
              <a:t>motywami)</a:t>
            </a:r>
            <a:endParaRPr lang="pl-PL" sz="2300" dirty="0"/>
          </a:p>
          <a:p>
            <a:r>
              <a:rPr lang="pl-PL" sz="2300" dirty="0">
                <a:solidFill>
                  <a:srgbClr val="C00000"/>
                </a:solidFill>
              </a:rPr>
              <a:t>Kotwice</a:t>
            </a:r>
            <a:r>
              <a:rPr lang="pl-PL" sz="2300" dirty="0"/>
              <a:t> (elementy stale wyświetlane na stronie)</a:t>
            </a:r>
          </a:p>
          <a:p>
            <a:r>
              <a:rPr lang="pl-PL" sz="2300" dirty="0" smtClean="0">
                <a:solidFill>
                  <a:srgbClr val="C00000"/>
                </a:solidFill>
              </a:rPr>
              <a:t>Paski</a:t>
            </a:r>
            <a:r>
              <a:rPr lang="pl-PL" sz="2300" dirty="0" smtClean="0"/>
              <a:t> </a:t>
            </a:r>
            <a:r>
              <a:rPr lang="pl-PL" sz="2300" dirty="0"/>
              <a:t>(klasyczne, </a:t>
            </a:r>
            <a:r>
              <a:rPr lang="pl-PL" sz="2300" dirty="0" err="1"/>
              <a:t>paralaxy</a:t>
            </a:r>
            <a:r>
              <a:rPr lang="pl-PL" sz="2300" dirty="0"/>
              <a:t>, ustawione jako powitanie, kilka różnych rodzajów </a:t>
            </a:r>
            <a:r>
              <a:rPr lang="pl-PL" sz="2300" dirty="0" err="1"/>
              <a:t>presetów</a:t>
            </a:r>
            <a:r>
              <a:rPr lang="pl-PL" sz="2300" dirty="0"/>
              <a:t>)</a:t>
            </a:r>
          </a:p>
          <a:p>
            <a:r>
              <a:rPr lang="pl-PL" sz="2300" dirty="0">
                <a:solidFill>
                  <a:srgbClr val="C00000"/>
                </a:solidFill>
              </a:rPr>
              <a:t>Kształty </a:t>
            </a:r>
            <a:r>
              <a:rPr lang="pl-PL" sz="2300" dirty="0"/>
              <a:t>(linie, strzałki, ikony, banery, kształty </a:t>
            </a:r>
            <a:r>
              <a:rPr lang="pl-PL" sz="2300" dirty="0" smtClean="0"/>
              <a:t>dekoracyjne)</a:t>
            </a:r>
            <a:endParaRPr lang="pl-PL" sz="2300" dirty="0"/>
          </a:p>
          <a:p>
            <a:r>
              <a:rPr lang="pl-PL" sz="2300" dirty="0">
                <a:solidFill>
                  <a:srgbClr val="C00000"/>
                </a:solidFill>
              </a:rPr>
              <a:t>Pliki wideo </a:t>
            </a:r>
            <a:r>
              <a:rPr lang="pl-PL" sz="2300" dirty="0"/>
              <a:t>(z kanału </a:t>
            </a:r>
            <a:r>
              <a:rPr lang="pl-PL" sz="2300" dirty="0" err="1"/>
              <a:t>youtube</a:t>
            </a:r>
            <a:r>
              <a:rPr lang="pl-PL" sz="2300" dirty="0"/>
              <a:t> lub </a:t>
            </a:r>
            <a:r>
              <a:rPr lang="pl-PL" sz="2300" dirty="0" err="1"/>
              <a:t>vimeo</a:t>
            </a:r>
            <a:r>
              <a:rPr lang="pl-PL" sz="2300" dirty="0"/>
              <a:t>)</a:t>
            </a:r>
          </a:p>
          <a:p>
            <a:r>
              <a:rPr lang="pl-PL" sz="2300" dirty="0">
                <a:solidFill>
                  <a:srgbClr val="C00000"/>
                </a:solidFill>
              </a:rPr>
              <a:t>Pliki muzyczne </a:t>
            </a:r>
            <a:r>
              <a:rPr lang="pl-PL" sz="2300" dirty="0"/>
              <a:t>(własne </a:t>
            </a:r>
            <a:r>
              <a:rPr lang="pl-PL" sz="2300" dirty="0" smtClean="0"/>
              <a:t>– </a:t>
            </a:r>
            <a:r>
              <a:rPr lang="pl-PL" sz="2300" dirty="0" err="1" smtClean="0"/>
              <a:t>Wix</a:t>
            </a:r>
            <a:r>
              <a:rPr lang="pl-PL" sz="2300" dirty="0" smtClean="0"/>
              <a:t> </a:t>
            </a:r>
            <a:r>
              <a:rPr lang="pl-PL" sz="2300" dirty="0"/>
              <a:t>oferuje szeroką gamę własnych odtwarzaczy, lub z portali zewnętrznych: </a:t>
            </a:r>
            <a:r>
              <a:rPr lang="pl-PL" sz="2300" dirty="0" err="1"/>
              <a:t>SoundCloud</a:t>
            </a:r>
            <a:r>
              <a:rPr lang="pl-PL" sz="2300" dirty="0"/>
              <a:t>, </a:t>
            </a:r>
            <a:r>
              <a:rPr lang="pl-PL" sz="2300" dirty="0" err="1"/>
              <a:t>spotify</a:t>
            </a:r>
            <a:r>
              <a:rPr lang="pl-PL" sz="2300" dirty="0"/>
              <a:t>, </a:t>
            </a:r>
            <a:r>
              <a:rPr lang="pl-PL" sz="2300" dirty="0" smtClean="0"/>
              <a:t>iTunes)</a:t>
            </a:r>
            <a:endParaRPr lang="pl-PL" sz="2300" dirty="0"/>
          </a:p>
        </p:txBody>
      </p:sp>
    </p:spTree>
    <p:extLst>
      <p:ext uri="{BB962C8B-B14F-4D97-AF65-F5344CB8AC3E}">
        <p14:creationId xmlns:p14="http://schemas.microsoft.com/office/powerpoint/2010/main" val="111406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44198"/>
            <a:ext cx="9905998" cy="4526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ADOBE </a:t>
            </a:r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SPARK-TWORZENIE WIDEO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3771" y="796834"/>
            <a:ext cx="11181805" cy="3540035"/>
          </a:xfrm>
        </p:spPr>
        <p:txBody>
          <a:bodyPr>
            <a:noAutofit/>
          </a:bodyPr>
          <a:lstStyle/>
          <a:p>
            <a:r>
              <a:rPr lang="pl-PL" sz="2200" dirty="0" smtClean="0"/>
              <a:t>…w którym wybieramy jedną z dostępnych kategorii szablonów, lub zaczynamy tworzenie filmu od zera („start from </a:t>
            </a:r>
            <a:r>
              <a:rPr lang="pl-PL" sz="2200" dirty="0" err="1" smtClean="0"/>
              <a:t>scratch</a:t>
            </a:r>
            <a:r>
              <a:rPr lang="pl-PL" sz="2200" dirty="0" smtClean="0"/>
              <a:t>”).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42" y="1791908"/>
            <a:ext cx="10552339" cy="5066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539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44198"/>
            <a:ext cx="9905998" cy="4526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ADOBE </a:t>
            </a:r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SPARK-TWORZENIE WIDEO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3771" y="796834"/>
            <a:ext cx="11181805" cy="3540035"/>
          </a:xfrm>
        </p:spPr>
        <p:txBody>
          <a:bodyPr>
            <a:noAutofit/>
          </a:bodyPr>
          <a:lstStyle/>
          <a:p>
            <a:r>
              <a:rPr lang="pl-PL" sz="2200" dirty="0" smtClean="0"/>
              <a:t>Po wybraniu odpowiedniej opcji możemy obejrzeć krótki film wprowadzający, a następnie trzeba się wziąć do pracy… 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25" y="1684181"/>
            <a:ext cx="10619150" cy="5074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384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44198"/>
            <a:ext cx="9905998" cy="4526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ADOBE </a:t>
            </a:r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SPARK-TWORZENIE WIDEO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3771" y="796834"/>
            <a:ext cx="11181805" cy="3540035"/>
          </a:xfrm>
        </p:spPr>
        <p:txBody>
          <a:bodyPr>
            <a:noAutofit/>
          </a:bodyPr>
          <a:lstStyle/>
          <a:p>
            <a:r>
              <a:rPr lang="pl-PL" sz="2200" dirty="0" smtClean="0"/>
              <a:t>Nasze wideo składa się z kilku fragmentów, do których możemy wstawiać filmy, zdjęcia, teksty, dodawać nasze komentarze, muzykę… Możemy też ustawiać długość każdego fragmentu.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721" y="2102440"/>
            <a:ext cx="9784690" cy="4651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291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44198"/>
            <a:ext cx="9905998" cy="4526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ADOBE </a:t>
            </a:r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SPARK-TWORZENIE WIDEO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3771" y="796834"/>
            <a:ext cx="11181805" cy="3540035"/>
          </a:xfrm>
        </p:spPr>
        <p:txBody>
          <a:bodyPr>
            <a:noAutofit/>
          </a:bodyPr>
          <a:lstStyle/>
          <a:p>
            <a:r>
              <a:rPr lang="pl-PL" sz="2200" dirty="0" smtClean="0"/>
              <a:t>I ponownie, gdy już skończymy nasze dzieło, możemy je udostępnić w sieci, klikając „</a:t>
            </a:r>
            <a:r>
              <a:rPr lang="pl-PL" sz="2200" dirty="0" err="1" smtClean="0"/>
              <a:t>Share</a:t>
            </a:r>
            <a:r>
              <a:rPr lang="pl-PL" sz="2200" dirty="0" smtClean="0"/>
              <a:t>”, </a:t>
            </a:r>
            <a:r>
              <a:rPr lang="pl-PL" sz="2200" dirty="0"/>
              <a:t>po czym wyskakuje nowe okno, gdzie podajemy informacje o naszej stronie, </a:t>
            </a:r>
            <a:r>
              <a:rPr lang="pl-PL" sz="2200" dirty="0" smtClean="0"/>
              <a:t>i tworzymy </a:t>
            </a:r>
            <a:r>
              <a:rPr lang="pl-PL" sz="2200" dirty="0"/>
              <a:t>linka do strony.</a:t>
            </a:r>
          </a:p>
          <a:p>
            <a:r>
              <a:rPr lang="pl-PL" sz="2200" dirty="0"/>
              <a:t>Linka następnie możemy wysłać mailem, a </a:t>
            </a:r>
            <a:r>
              <a:rPr lang="pl-PL" sz="2200" dirty="0" smtClean="0"/>
              <a:t>film </a:t>
            </a:r>
            <a:r>
              <a:rPr lang="pl-PL" sz="2200" dirty="0"/>
              <a:t>umieścić na  naszym profilu społecznościowym.</a:t>
            </a:r>
          </a:p>
          <a:p>
            <a:endParaRPr lang="pl-PL" sz="2000" dirty="0" smtClean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76" y="2897234"/>
            <a:ext cx="5558437" cy="3960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551" y="2897234"/>
            <a:ext cx="5546287" cy="3960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945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APPS</a:t>
            </a:r>
            <a:br>
              <a:rPr lang="pl-PL" sz="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5400" dirty="0">
                <a:hlinkClick r:id="rId2" action="ppaction://hlinkfile"/>
              </a:rPr>
              <a:t>www.learningapps.org</a:t>
            </a:r>
            <a:br>
              <a:rPr lang="pl-PL" sz="5400" dirty="0">
                <a:hlinkClick r:id="rId2" action="ppaction://hlinkfile"/>
              </a:rPr>
            </a:br>
            <a:endParaRPr lang="pl-PL" sz="5000" dirty="0">
              <a:solidFill>
                <a:srgbClr val="C0000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66788" y="1740740"/>
            <a:ext cx="6580623" cy="4935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605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27966" y="207648"/>
            <a:ext cx="9905998" cy="4526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APPS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06916" y="495054"/>
            <a:ext cx="11285084" cy="862149"/>
          </a:xfrm>
        </p:spPr>
        <p:txBody>
          <a:bodyPr>
            <a:noAutofit/>
          </a:bodyPr>
          <a:lstStyle/>
          <a:p>
            <a:r>
              <a:rPr lang="pl-PL" sz="2200" dirty="0" smtClean="0"/>
              <a:t>Bardzo ciekawą opcją tworzenia interaktywnych pomocy dydaktycznych jest strona </a:t>
            </a:r>
            <a:r>
              <a:rPr lang="pl-PL" sz="2200" b="1" dirty="0" smtClean="0">
                <a:hlinkClick r:id="rId2" action="ppaction://hlinkfile"/>
              </a:rPr>
              <a:t>learningapps.org</a:t>
            </a:r>
            <a:endParaRPr lang="pl-PL" sz="20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754" y="1383556"/>
            <a:ext cx="7994396" cy="5082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ymbol zastępczy zawartości 2"/>
          <p:cNvSpPr txBox="1">
            <a:spLocks/>
          </p:cNvSpPr>
          <p:nvPr/>
        </p:nvSpPr>
        <p:spPr>
          <a:xfrm>
            <a:off x="578226" y="1218326"/>
            <a:ext cx="3496234" cy="35400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200" dirty="0" smtClean="0"/>
              <a:t>Posiada ona zasoby </a:t>
            </a:r>
            <a:br>
              <a:rPr lang="pl-PL" sz="2200" dirty="0" smtClean="0"/>
            </a:br>
            <a:r>
              <a:rPr lang="pl-PL" sz="2200" dirty="0" smtClean="0"/>
              <a:t>i szablony do tworzenia własnych pomocy dydaktycznych </a:t>
            </a:r>
            <a:br>
              <a:rPr lang="pl-PL" sz="2200" dirty="0" smtClean="0"/>
            </a:br>
            <a:r>
              <a:rPr lang="pl-PL" sz="2200" dirty="0" smtClean="0"/>
              <a:t>z różnych przedmiotów (gry edukacyjne </a:t>
            </a:r>
            <a:br>
              <a:rPr lang="pl-PL" sz="2200" dirty="0" smtClean="0"/>
            </a:br>
            <a:r>
              <a:rPr lang="pl-PL" sz="2200" dirty="0" smtClean="0"/>
              <a:t>o różnym stopniu trudności i tematyce </a:t>
            </a:r>
            <a:br>
              <a:rPr lang="pl-PL" sz="2200" dirty="0" smtClean="0"/>
            </a:br>
            <a:r>
              <a:rPr lang="pl-PL" sz="2200" dirty="0" smtClean="0"/>
              <a:t>– zagadki, quizy). Umożliwia tworzenie ćwiczeń na tablicę interaktywną.</a:t>
            </a:r>
          </a:p>
          <a:p>
            <a:endParaRPr lang="pl-PL" sz="2000" dirty="0" smtClean="0"/>
          </a:p>
        </p:txBody>
      </p:sp>
    </p:spTree>
    <p:extLst>
      <p:ext uri="{BB962C8B-B14F-4D97-AF65-F5344CB8AC3E}">
        <p14:creationId xmlns:p14="http://schemas.microsoft.com/office/powerpoint/2010/main" val="27207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44198"/>
            <a:ext cx="9905998" cy="4526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APPS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70324" y="689257"/>
            <a:ext cx="11285084" cy="862149"/>
          </a:xfrm>
        </p:spPr>
        <p:txBody>
          <a:bodyPr>
            <a:noAutofit/>
          </a:bodyPr>
          <a:lstStyle/>
          <a:p>
            <a:r>
              <a:rPr lang="pl-PL" sz="2200" dirty="0" smtClean="0"/>
              <a:t>Możemy skorzystać z zasobów na stronie</a:t>
            </a:r>
            <a:r>
              <a:rPr lang="pl-PL" sz="2200" dirty="0"/>
              <a:t> (opcja „Przeglądaj aplikacje</a:t>
            </a:r>
            <a:r>
              <a:rPr lang="pl-PL" sz="2200" dirty="0" smtClean="0"/>
              <a:t>”), wybierając odpowiedni przedmiot i ustawiając poziom nauczania za pomocą suwaków, albo…</a:t>
            </a:r>
            <a:endParaRPr lang="pl-PL" sz="2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231" y="1796077"/>
            <a:ext cx="7472362" cy="5061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730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44198"/>
            <a:ext cx="9905998" cy="4526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APPS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3771" y="796834"/>
            <a:ext cx="11285084" cy="862149"/>
          </a:xfrm>
        </p:spPr>
        <p:txBody>
          <a:bodyPr>
            <a:noAutofit/>
          </a:bodyPr>
          <a:lstStyle/>
          <a:p>
            <a:r>
              <a:rPr lang="pl-PL" dirty="0" smtClean="0"/>
              <a:t>…użyć własnej wyobraźni i stworzyć swoją własną aplikację!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199" y="1249470"/>
            <a:ext cx="8198167" cy="5443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476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44198"/>
            <a:ext cx="9905998" cy="4526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LEARNING APPS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3771" y="796834"/>
            <a:ext cx="11285084" cy="862149"/>
          </a:xfrm>
        </p:spPr>
        <p:txBody>
          <a:bodyPr>
            <a:noAutofit/>
          </a:bodyPr>
          <a:lstStyle/>
          <a:p>
            <a:r>
              <a:rPr lang="pl-PL" sz="2000" dirty="0" smtClean="0"/>
              <a:t>Pierwszy jest pomysł</a:t>
            </a:r>
            <a:r>
              <a:rPr lang="pl-PL" sz="2000" dirty="0" smtClean="0">
                <a:sym typeface="Wingdings" panose="05000000000000000000" pitchFamily="2" charset="2"/>
              </a:rPr>
              <a:t>. Potem trzeba wybrać jeden z dostępnych szablonów, obejrzeć gotowe przykłady, a następnie stworzyć swoją aplikację.</a:t>
            </a:r>
            <a:r>
              <a:rPr lang="pl-PL" sz="2000" dirty="0" smtClean="0"/>
              <a:t> </a:t>
            </a:r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565" y="1658983"/>
            <a:ext cx="7356566" cy="5094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978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19" y="267188"/>
            <a:ext cx="9905998" cy="4526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APPS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62748" y="493506"/>
            <a:ext cx="11285084" cy="862149"/>
          </a:xfrm>
        </p:spPr>
        <p:txBody>
          <a:bodyPr>
            <a:noAutofit/>
          </a:bodyPr>
          <a:lstStyle/>
          <a:p>
            <a:r>
              <a:rPr lang="pl-PL" sz="2200" dirty="0" smtClean="0"/>
              <a:t>Po wybraniu polecenia „Utwórz nową aplikację” pojawi się strona, na której trzeba wprowadzić informacje na temat naszej aplikacji (nazwa, polecenia, itd.)</a:t>
            </a:r>
          </a:p>
          <a:p>
            <a:r>
              <a:rPr lang="pl-PL" sz="2200" dirty="0" smtClean="0"/>
              <a:t>Kiedy wszystko jest gotowe, możemy sprawdzić naszą aplikację, klikając polecenie „Zobacz podgląd i zakończ”.</a:t>
            </a:r>
            <a:endParaRPr lang="pl-PL" sz="22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39" y="2267109"/>
            <a:ext cx="6773101" cy="4442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471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40499" y="954740"/>
            <a:ext cx="10933254" cy="5755341"/>
          </a:xfrm>
        </p:spPr>
        <p:txBody>
          <a:bodyPr>
            <a:normAutofit fontScale="92500" lnSpcReduction="20000"/>
          </a:bodyPr>
          <a:lstStyle/>
          <a:p>
            <a:r>
              <a:rPr lang="pl-PL" sz="2600" dirty="0">
                <a:solidFill>
                  <a:srgbClr val="C00000"/>
                </a:solidFill>
              </a:rPr>
              <a:t>Narzędzia społecznościowe </a:t>
            </a:r>
            <a:r>
              <a:rPr lang="pl-PL" sz="2600" dirty="0"/>
              <a:t>(</a:t>
            </a:r>
            <a:r>
              <a:rPr lang="pl-PL" sz="2600" dirty="0" err="1"/>
              <a:t>facebook</a:t>
            </a:r>
            <a:r>
              <a:rPr lang="pl-PL" sz="2600" dirty="0"/>
              <a:t>, </a:t>
            </a:r>
            <a:r>
              <a:rPr lang="pl-PL" sz="2600" dirty="0" err="1"/>
              <a:t>twitter</a:t>
            </a:r>
            <a:r>
              <a:rPr lang="pl-PL" sz="2600" dirty="0"/>
              <a:t>, </a:t>
            </a:r>
            <a:r>
              <a:rPr lang="pl-PL" sz="2600" dirty="0" err="1"/>
              <a:t>pinterest</a:t>
            </a:r>
            <a:r>
              <a:rPr lang="pl-PL" sz="2600" dirty="0"/>
              <a:t>, </a:t>
            </a:r>
            <a:r>
              <a:rPr lang="pl-PL" sz="2600" dirty="0" err="1"/>
              <a:t>youtube</a:t>
            </a:r>
            <a:r>
              <a:rPr lang="pl-PL" sz="2600" dirty="0"/>
              <a:t>, </a:t>
            </a:r>
            <a:r>
              <a:rPr lang="pl-PL" sz="2600" dirty="0" err="1"/>
              <a:t>google</a:t>
            </a:r>
            <a:r>
              <a:rPr lang="pl-PL" sz="2600" dirty="0"/>
              <a:t>+, </a:t>
            </a:r>
            <a:r>
              <a:rPr lang="pl-PL" sz="2600" dirty="0" err="1"/>
              <a:t>vk</a:t>
            </a:r>
            <a:r>
              <a:rPr lang="pl-PL" sz="2600" dirty="0"/>
              <a:t>, </a:t>
            </a:r>
            <a:r>
              <a:rPr lang="pl-PL" sz="2600" dirty="0" err="1"/>
              <a:t>spotify</a:t>
            </a:r>
            <a:r>
              <a:rPr lang="pl-PL" sz="2600" dirty="0"/>
              <a:t>)</a:t>
            </a:r>
          </a:p>
          <a:p>
            <a:r>
              <a:rPr lang="pl-PL" sz="2600" dirty="0">
                <a:solidFill>
                  <a:srgbClr val="C00000"/>
                </a:solidFill>
              </a:rPr>
              <a:t>Narzędzia kontaktowe </a:t>
            </a:r>
            <a:r>
              <a:rPr lang="pl-PL" sz="2600" dirty="0"/>
              <a:t>(formularze, </a:t>
            </a:r>
            <a:r>
              <a:rPr lang="pl-PL" sz="2600" dirty="0" err="1"/>
              <a:t>skype</a:t>
            </a:r>
            <a:r>
              <a:rPr lang="pl-PL" sz="2600" dirty="0"/>
              <a:t>, pola subskrypcji, mapy </a:t>
            </a:r>
            <a:r>
              <a:rPr lang="pl-PL" sz="2600" dirty="0" err="1"/>
              <a:t>google</a:t>
            </a:r>
            <a:r>
              <a:rPr lang="pl-PL" sz="2600" dirty="0"/>
              <a:t>)</a:t>
            </a:r>
          </a:p>
          <a:p>
            <a:r>
              <a:rPr lang="pl-PL" sz="2600" dirty="0">
                <a:solidFill>
                  <a:srgbClr val="C00000"/>
                </a:solidFill>
              </a:rPr>
              <a:t>Menu strony </a:t>
            </a:r>
            <a:r>
              <a:rPr lang="pl-PL" sz="2600" dirty="0"/>
              <a:t>(z motywami, pionowe, poziome, menu kotwic)</a:t>
            </a:r>
          </a:p>
          <a:p>
            <a:r>
              <a:rPr lang="pl-PL" sz="2600" dirty="0">
                <a:solidFill>
                  <a:srgbClr val="C00000"/>
                </a:solidFill>
              </a:rPr>
              <a:t>Listy</a:t>
            </a:r>
            <a:r>
              <a:rPr lang="pl-PL" sz="2600" dirty="0"/>
              <a:t> (listy jakie możemy dodać: wiadomości, wydarzenia, referencje, produkty i usługi, zespół)</a:t>
            </a:r>
          </a:p>
          <a:p>
            <a:r>
              <a:rPr lang="pl-PL" sz="2600" dirty="0">
                <a:solidFill>
                  <a:srgbClr val="C00000"/>
                </a:solidFill>
              </a:rPr>
              <a:t>Blog</a:t>
            </a:r>
          </a:p>
          <a:p>
            <a:r>
              <a:rPr lang="pl-PL" sz="2600" dirty="0">
                <a:solidFill>
                  <a:srgbClr val="C00000"/>
                </a:solidFill>
              </a:rPr>
              <a:t>Sklep</a:t>
            </a:r>
            <a:r>
              <a:rPr lang="pl-PL" sz="2600" dirty="0"/>
              <a:t> (można dodać jako moduł)</a:t>
            </a:r>
          </a:p>
          <a:p>
            <a:r>
              <a:rPr lang="pl-PL" sz="2600" dirty="0">
                <a:solidFill>
                  <a:srgbClr val="C00000"/>
                </a:solidFill>
              </a:rPr>
              <a:t>Dowolne kodowanie </a:t>
            </a:r>
            <a:r>
              <a:rPr lang="pl-PL" sz="2600" dirty="0"/>
              <a:t>(</a:t>
            </a:r>
            <a:r>
              <a:rPr lang="pl-PL" sz="2600" dirty="0" err="1"/>
              <a:t>html</a:t>
            </a:r>
            <a:r>
              <a:rPr lang="pl-PL" sz="2600" dirty="0"/>
              <a:t>, </a:t>
            </a:r>
            <a:r>
              <a:rPr lang="pl-PL" sz="2600" dirty="0" err="1"/>
              <a:t>css</a:t>
            </a:r>
            <a:r>
              <a:rPr lang="pl-PL" sz="2600" dirty="0"/>
              <a:t>, </a:t>
            </a:r>
            <a:r>
              <a:rPr lang="pl-PL" sz="2600" dirty="0" err="1"/>
              <a:t>js</a:t>
            </a:r>
            <a:r>
              <a:rPr lang="pl-PL" sz="2600" dirty="0"/>
              <a:t>, </a:t>
            </a:r>
            <a:r>
              <a:rPr lang="pl-PL" sz="2600" dirty="0" err="1"/>
              <a:t>flash</a:t>
            </a:r>
            <a:r>
              <a:rPr lang="pl-PL" sz="2600" dirty="0"/>
              <a:t>)</a:t>
            </a:r>
          </a:p>
          <a:p>
            <a:r>
              <a:rPr lang="pl-PL" sz="2600" dirty="0">
                <a:solidFill>
                  <a:srgbClr val="C00000"/>
                </a:solidFill>
              </a:rPr>
              <a:t>Pola logowania na stronę </a:t>
            </a:r>
            <a:r>
              <a:rPr lang="pl-PL" sz="2600" dirty="0"/>
              <a:t>(dla zwykłych użytkowników lub administratorów)</a:t>
            </a:r>
          </a:p>
          <a:p>
            <a:r>
              <a:rPr lang="pl-PL" sz="2600" dirty="0">
                <a:solidFill>
                  <a:srgbClr val="C00000"/>
                </a:solidFill>
              </a:rPr>
              <a:t>Opcje płatności </a:t>
            </a:r>
            <a:r>
              <a:rPr lang="pl-PL" sz="2600" dirty="0" err="1" smtClean="0">
                <a:solidFill>
                  <a:srgbClr val="C00000"/>
                </a:solidFill>
              </a:rPr>
              <a:t>PayPal</a:t>
            </a:r>
            <a:endParaRPr lang="pl-PL" sz="2600" dirty="0">
              <a:solidFill>
                <a:srgbClr val="C00000"/>
              </a:solidFill>
            </a:endParaRPr>
          </a:p>
          <a:p>
            <a:r>
              <a:rPr lang="pl-PL" sz="2600" dirty="0">
                <a:solidFill>
                  <a:srgbClr val="C00000"/>
                </a:solidFill>
              </a:rPr>
              <a:t>Pliki</a:t>
            </a:r>
            <a:r>
              <a:rPr lang="pl-PL" sz="2600" dirty="0"/>
              <a:t> (z pakietu Microsoft Office)</a:t>
            </a:r>
          </a:p>
          <a:p>
            <a:endParaRPr lang="pl-PL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1141412" y="201659"/>
            <a:ext cx="9905998" cy="981682"/>
          </a:xfrm>
        </p:spPr>
        <p:txBody>
          <a:bodyPr>
            <a:normAutofit/>
          </a:bodyPr>
          <a:lstStyle/>
          <a:p>
            <a:pPr marL="0" indent="0" algn="ctr"/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FUNKCJE I ELEMENTY W kreatorze WIX C.D.</a:t>
            </a:r>
            <a:endParaRPr lang="pl-P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891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44198"/>
            <a:ext cx="9905998" cy="4526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APPS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3771" y="796834"/>
            <a:ext cx="11285084" cy="862149"/>
          </a:xfrm>
        </p:spPr>
        <p:txBody>
          <a:bodyPr>
            <a:noAutofit/>
          </a:bodyPr>
          <a:lstStyle/>
          <a:p>
            <a:r>
              <a:rPr lang="pl-PL" sz="2200" dirty="0" smtClean="0"/>
              <a:t>Podgląd naszej aplikacji; jeśli chcemy coś poprawić, klikamy „Ponownie dopasuj”, jeśli wszystko jest OK – „Zapisz aplikację”.</a:t>
            </a:r>
            <a:endParaRPr lang="pl-PL" sz="2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808" y="1658983"/>
            <a:ext cx="7891371" cy="5081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057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44198"/>
            <a:ext cx="9905998" cy="4526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APPS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3771" y="796834"/>
            <a:ext cx="11285084" cy="1206778"/>
          </a:xfrm>
        </p:spPr>
        <p:txBody>
          <a:bodyPr>
            <a:noAutofit/>
          </a:bodyPr>
          <a:lstStyle/>
          <a:p>
            <a:r>
              <a:rPr lang="pl-PL" sz="2200" dirty="0" smtClean="0"/>
              <a:t>Jeśli nie zalogowaliśmy się wcześniej, po wybraniu opcji „Zapisz aplikację” pojawi się okno logowania.</a:t>
            </a:r>
            <a:endParaRPr lang="pl-PL" sz="22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589" y="2003612"/>
            <a:ext cx="6860991" cy="4729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351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344198"/>
            <a:ext cx="9905998" cy="4526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LEARNING APPS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093131" y="4406536"/>
            <a:ext cx="4861304" cy="2279845"/>
          </a:xfrm>
        </p:spPr>
        <p:txBody>
          <a:bodyPr>
            <a:noAutofit/>
          </a:bodyPr>
          <a:lstStyle/>
          <a:p>
            <a:r>
              <a:rPr lang="pl-PL" sz="2000" dirty="0" smtClean="0"/>
              <a:t>…oraz linki do aplikacji i kod do jej osadzenia na stronie internetowej.</a:t>
            </a:r>
          </a:p>
          <a:p>
            <a:endParaRPr lang="pl-PL" sz="2000" dirty="0" smtClean="0"/>
          </a:p>
          <a:p>
            <a:endParaRPr lang="pl-PL" sz="2000" dirty="0"/>
          </a:p>
          <a:p>
            <a:endParaRPr lang="pl-PL" sz="2000" dirty="0" smtClean="0"/>
          </a:p>
          <a:p>
            <a:endParaRPr lang="pl-PL" sz="2000" dirty="0"/>
          </a:p>
          <a:p>
            <a:endParaRPr lang="pl-PL" sz="2000" dirty="0" smtClean="0"/>
          </a:p>
          <a:p>
            <a:endParaRPr lang="pl-PL" sz="2000" dirty="0"/>
          </a:p>
          <a:p>
            <a:endParaRPr lang="pl-PL" sz="2000" dirty="0" smtClean="0"/>
          </a:p>
          <a:p>
            <a:pPr lvl="8"/>
            <a:endParaRPr lang="pl-PL" sz="1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588" y="1249470"/>
            <a:ext cx="6232888" cy="2906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58" y="4039248"/>
            <a:ext cx="6816750" cy="2647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ymbol zastępczy zawartości 2"/>
          <p:cNvSpPr txBox="1">
            <a:spLocks/>
          </p:cNvSpPr>
          <p:nvPr/>
        </p:nvSpPr>
        <p:spPr>
          <a:xfrm>
            <a:off x="906916" y="768892"/>
            <a:ext cx="11285084" cy="862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 smtClean="0"/>
              <a:t>Po zalogowaniu wyświetla się komunikat o udanym zapisie aplikacji…</a:t>
            </a:r>
          </a:p>
          <a:p>
            <a:endParaRPr lang="pl-PL" sz="2000" dirty="0" smtClean="0"/>
          </a:p>
          <a:p>
            <a:endParaRPr lang="pl-PL" sz="2000" dirty="0" smtClean="0"/>
          </a:p>
          <a:p>
            <a:endParaRPr lang="pl-PL" sz="2000" dirty="0" smtClean="0"/>
          </a:p>
          <a:p>
            <a:endParaRPr lang="pl-PL" sz="2000" dirty="0" smtClean="0"/>
          </a:p>
          <a:p>
            <a:endParaRPr lang="pl-PL" sz="2000" dirty="0" smtClean="0"/>
          </a:p>
          <a:p>
            <a:endParaRPr lang="pl-PL" sz="2000" dirty="0" smtClean="0"/>
          </a:p>
          <a:p>
            <a:pPr lvl="8"/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406936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4519" y="-336223"/>
            <a:ext cx="9905998" cy="1478570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PRZYKŁADOWA GOTOWA APLIKACJA:</a:t>
            </a:r>
            <a:endParaRPr lang="pl-P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827213" y="729969"/>
            <a:ext cx="9905999" cy="3541714"/>
          </a:xfrm>
        </p:spPr>
        <p:txBody>
          <a:bodyPr/>
          <a:lstStyle/>
          <a:p>
            <a:r>
              <a:rPr lang="pl-PL" dirty="0">
                <a:hlinkClick r:id="rId2"/>
              </a:rPr>
              <a:t>http://learningapps.org/display?v=pvgtfzb0v17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095" y="1331259"/>
            <a:ext cx="8365704" cy="530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53988" y="107577"/>
            <a:ext cx="9740153" cy="2003611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CZYTNIKI KANAŁÓW INFORMACYJNYCH (</a:t>
            </a:r>
            <a:r>
              <a:rPr lang="en-US" b="1" dirty="0" smtClean="0"/>
              <a:t>Feed </a:t>
            </a:r>
            <a:r>
              <a:rPr lang="pl-PL" b="1" dirty="0" smtClean="0"/>
              <a:t>READERS) I KOMUNIKACYJNYCH (CHAT)</a:t>
            </a:r>
            <a:endParaRPr lang="pl-PL" dirty="0"/>
          </a:p>
        </p:txBody>
      </p:sp>
      <p:sp>
        <p:nvSpPr>
          <p:cNvPr id="4" name="Tytuł 1"/>
          <p:cNvSpPr>
            <a:spLocks noGrp="1"/>
          </p:cNvSpPr>
          <p:nvPr>
            <p:ph type="subTitle" idx="1"/>
          </p:nvPr>
        </p:nvSpPr>
        <p:spPr>
          <a:xfrm>
            <a:off x="2111189" y="2702860"/>
            <a:ext cx="9162023" cy="3442447"/>
          </a:xfrm>
        </p:spPr>
        <p:txBody>
          <a:bodyPr>
            <a:normAutofit fontScale="97500"/>
          </a:bodyPr>
          <a:lstStyle/>
          <a:p>
            <a:r>
              <a:rPr lang="en-US" sz="3100" b="1" u="sng" dirty="0" smtClean="0">
                <a:hlinkClick r:id="rId2"/>
              </a:rPr>
              <a:t>http</a:t>
            </a:r>
            <a:r>
              <a:rPr lang="en-US" sz="3100" b="1" u="sng" dirty="0">
                <a:hlinkClick r:id="rId2"/>
              </a:rPr>
              <a:t>://chatwing.com/</a:t>
            </a:r>
            <a:endParaRPr lang="en-US" sz="3100" dirty="0"/>
          </a:p>
          <a:p>
            <a:r>
              <a:rPr lang="en-US" sz="3100" b="1" u="sng" dirty="0">
                <a:hlinkClick r:id="rId3"/>
              </a:rPr>
              <a:t>https://todaysmeet.com/</a:t>
            </a:r>
            <a:endParaRPr lang="en-US" sz="3100" dirty="0"/>
          </a:p>
          <a:p>
            <a:r>
              <a:rPr lang="en-US" sz="3100" b="1" u="sng" dirty="0">
                <a:hlinkClick r:id="rId4"/>
              </a:rPr>
              <a:t>http://feed.mikle.com/</a:t>
            </a:r>
            <a:endParaRPr lang="en-US" sz="3100" dirty="0"/>
          </a:p>
          <a:p>
            <a:r>
              <a:rPr lang="en-US" sz="3100" b="1" u="sng" dirty="0">
                <a:hlinkClick r:id="rId5"/>
              </a:rPr>
              <a:t>http://feedjit.com/</a:t>
            </a:r>
            <a:endParaRPr lang="en-US" sz="3100" dirty="0"/>
          </a:p>
          <a:p>
            <a:r>
              <a:rPr lang="en-US" sz="3100" b="1" u="sng" dirty="0">
                <a:hlinkClick r:id="rId6"/>
              </a:rPr>
              <a:t>https://feedgrabbr.com</a:t>
            </a:r>
            <a:r>
              <a:rPr lang="en-US" sz="3100" b="1" u="sng" dirty="0" smtClean="0">
                <a:hlinkClick r:id="rId6"/>
              </a:rPr>
              <a:t>/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333721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64389" y="-370260"/>
            <a:ext cx="8791575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KOMUNIKACJA INTERNETOWA (CMC, </a:t>
            </a:r>
            <a:r>
              <a:rPr lang="pl-PL" b="1" dirty="0" err="1"/>
              <a:t>Computer</a:t>
            </a:r>
            <a:r>
              <a:rPr lang="pl-PL" b="1" dirty="0"/>
              <a:t> </a:t>
            </a:r>
            <a:r>
              <a:rPr lang="pl-PL" b="1" dirty="0" err="1"/>
              <a:t>Mediated</a:t>
            </a:r>
            <a:r>
              <a:rPr lang="pl-PL" b="1" dirty="0"/>
              <a:t> </a:t>
            </a:r>
            <a:r>
              <a:rPr lang="pl-PL" b="1" dirty="0" err="1" smtClean="0"/>
              <a:t>Communication</a:t>
            </a:r>
            <a:r>
              <a:rPr lang="pl-PL" b="1" dirty="0" smtClean="0"/>
              <a:t>)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70260" y="2017340"/>
            <a:ext cx="9701494" cy="4195201"/>
          </a:xfrm>
        </p:spPr>
        <p:txBody>
          <a:bodyPr>
            <a:noAutofit/>
          </a:bodyPr>
          <a:lstStyle/>
          <a:p>
            <a:r>
              <a:rPr lang="en-US" sz="2400" dirty="0" smtClean="0"/>
              <a:t>Link</a:t>
            </a:r>
            <a:r>
              <a:rPr lang="pl-PL" sz="2400" dirty="0" smtClean="0"/>
              <a:t>I</a:t>
            </a:r>
            <a:r>
              <a:rPr lang="en-US" sz="2400" dirty="0" smtClean="0"/>
              <a:t>: </a:t>
            </a:r>
            <a:endParaRPr lang="en-US" sz="2400" dirty="0"/>
          </a:p>
          <a:p>
            <a:r>
              <a:rPr lang="en-US" sz="2400" dirty="0"/>
              <a:t>Google Drive</a:t>
            </a:r>
            <a:r>
              <a:rPr lang="en-US" sz="2400" dirty="0" smtClean="0"/>
              <a:t>:</a:t>
            </a:r>
            <a:r>
              <a:rPr lang="pl-PL" sz="2400" dirty="0" smtClean="0"/>
              <a:t> </a:t>
            </a:r>
            <a:r>
              <a:rPr lang="en-US" sz="2400" u="sng" dirty="0" smtClean="0">
                <a:hlinkClick r:id="rId2"/>
              </a:rPr>
              <a:t>https</a:t>
            </a:r>
            <a:r>
              <a:rPr lang="en-US" sz="2400" u="sng" dirty="0">
                <a:hlinkClick r:id="rId2"/>
              </a:rPr>
              <a:t>://www.google.com/drive/</a:t>
            </a:r>
            <a:endParaRPr lang="en-US" sz="2400" dirty="0"/>
          </a:p>
          <a:p>
            <a:r>
              <a:rPr lang="en-US" sz="2400" dirty="0"/>
              <a:t>Windows Essentials:</a:t>
            </a:r>
            <a:r>
              <a:rPr lang="en-US" sz="2400" dirty="0">
                <a:hlinkClick r:id="rId3"/>
              </a:rPr>
              <a:t> </a:t>
            </a:r>
            <a:r>
              <a:rPr lang="en-US" sz="2400" u="sng" dirty="0">
                <a:hlinkClick r:id="rId3"/>
              </a:rPr>
              <a:t>http://windows.microsoft.com/en-us/windows/essentials</a:t>
            </a:r>
            <a:endParaRPr lang="en-US" sz="2400" dirty="0"/>
          </a:p>
          <a:p>
            <a:r>
              <a:rPr lang="en-US" sz="2400" dirty="0"/>
              <a:t>Dropbox:</a:t>
            </a:r>
            <a:r>
              <a:rPr lang="en-US" sz="2400" dirty="0">
                <a:hlinkClick r:id="rId4"/>
              </a:rPr>
              <a:t> </a:t>
            </a:r>
            <a:r>
              <a:rPr lang="en-US" sz="2400" u="sng" dirty="0">
                <a:hlinkClick r:id="rId4"/>
              </a:rPr>
              <a:t>www.dropbox.com</a:t>
            </a:r>
            <a:endParaRPr lang="en-US" sz="2400" dirty="0"/>
          </a:p>
          <a:p>
            <a:r>
              <a:rPr lang="en-US" sz="2400" dirty="0" err="1" smtClean="0"/>
              <a:t>Linoit</a:t>
            </a:r>
            <a:r>
              <a:rPr lang="pl-PL" sz="2400" dirty="0"/>
              <a:t>:</a:t>
            </a:r>
            <a:r>
              <a:rPr lang="en-US" sz="2400" dirty="0" smtClean="0"/>
              <a:t> </a:t>
            </a:r>
            <a:r>
              <a:rPr lang="en-US" sz="2400" u="sng" dirty="0">
                <a:hlinkClick r:id="rId5"/>
              </a:rPr>
              <a:t>http://en.linoit.com/</a:t>
            </a:r>
            <a:endParaRPr lang="en-US" sz="2400" dirty="0"/>
          </a:p>
          <a:p>
            <a:r>
              <a:rPr lang="pl-PL" sz="2400" dirty="0" smtClean="0"/>
              <a:t>WPROWADZENIE DO TAKSONOMII BLOOMA</a:t>
            </a:r>
            <a:r>
              <a:rPr lang="en-US" sz="2400" dirty="0" smtClean="0"/>
              <a:t>: </a:t>
            </a:r>
            <a:r>
              <a:rPr lang="en-US" sz="2400" u="sng" dirty="0">
                <a:hlinkClick r:id="rId6"/>
              </a:rPr>
              <a:t>http://www.classtools.net/hexagon/201612-fEJRJh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92430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24048" y="-625755"/>
            <a:ext cx="8791575" cy="2387600"/>
          </a:xfrm>
        </p:spPr>
        <p:txBody>
          <a:bodyPr/>
          <a:lstStyle/>
          <a:p>
            <a:pPr algn="ctr"/>
            <a:r>
              <a:rPr lang="pl-PL" b="1" dirty="0" smtClean="0"/>
              <a:t>PROJEKTOWANIE STRON INTERNETOWYCH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924047" y="2082520"/>
            <a:ext cx="8791575" cy="1655762"/>
          </a:xfrm>
        </p:spPr>
        <p:txBody>
          <a:bodyPr>
            <a:normAutofit/>
          </a:bodyPr>
          <a:lstStyle/>
          <a:p>
            <a:r>
              <a:rPr lang="en-US" sz="2600" dirty="0" err="1"/>
              <a:t>Wix</a:t>
            </a:r>
            <a:r>
              <a:rPr lang="en-US" sz="2600" dirty="0"/>
              <a:t>: </a:t>
            </a:r>
            <a:r>
              <a:rPr lang="en-US" sz="2600" u="sng" dirty="0">
                <a:hlinkClick r:id="rId2"/>
              </a:rPr>
              <a:t>www.wix.com</a:t>
            </a:r>
            <a:endParaRPr lang="en-US" sz="2600" dirty="0"/>
          </a:p>
          <a:p>
            <a:r>
              <a:rPr lang="en-US" sz="2600" dirty="0" err="1"/>
              <a:t>Simplesite</a:t>
            </a:r>
            <a:r>
              <a:rPr lang="en-US" sz="2600" dirty="0"/>
              <a:t> web builder: </a:t>
            </a:r>
            <a:r>
              <a:rPr lang="en-US" sz="2600" u="sng" dirty="0">
                <a:hlinkClick r:id="rId3"/>
              </a:rPr>
              <a:t>www.simplesite.com</a:t>
            </a:r>
            <a:endParaRPr lang="pl-PL" sz="2600" dirty="0"/>
          </a:p>
        </p:txBody>
      </p:sp>
    </p:spTree>
    <p:extLst>
      <p:ext uri="{BB962C8B-B14F-4D97-AF65-F5344CB8AC3E}">
        <p14:creationId xmlns:p14="http://schemas.microsoft.com/office/powerpoint/2010/main" val="17139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55399" y="286591"/>
            <a:ext cx="8791575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NARZĘDZIA DO PRZECHWYTYWANIA WIDEO Z OBRAZEM PULPITU KOMPUTERA</a:t>
            </a:r>
            <a:r>
              <a:rPr lang="en-US" dirty="0"/>
              <a:t> 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9916" y="2808661"/>
            <a:ext cx="8791575" cy="1655762"/>
          </a:xfrm>
        </p:spPr>
        <p:txBody>
          <a:bodyPr>
            <a:normAutofit/>
          </a:bodyPr>
          <a:lstStyle/>
          <a:p>
            <a:r>
              <a:rPr lang="pl-PL" sz="2600" dirty="0" err="1"/>
              <a:t>Flashback</a:t>
            </a:r>
            <a:r>
              <a:rPr lang="pl-PL" sz="2600" dirty="0"/>
              <a:t> Recorder:</a:t>
            </a:r>
            <a:r>
              <a:rPr lang="pl-PL" sz="2600" b="1" dirty="0"/>
              <a:t> </a:t>
            </a:r>
            <a:r>
              <a:rPr lang="pl-PL" sz="2600" b="1" u="sng" dirty="0">
                <a:hlinkClick r:id="rId2"/>
              </a:rPr>
              <a:t>http://www.flashbackrecorder.com/express</a:t>
            </a:r>
            <a:endParaRPr lang="pl-PL" sz="2600" dirty="0"/>
          </a:p>
        </p:txBody>
      </p:sp>
    </p:spTree>
    <p:extLst>
      <p:ext uri="{BB962C8B-B14F-4D97-AF65-F5344CB8AC3E}">
        <p14:creationId xmlns:p14="http://schemas.microsoft.com/office/powerpoint/2010/main" val="383412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76423" y="127281"/>
            <a:ext cx="9499789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NARZĘDZIA DO TWORZENIA ANIMOWANYCH POKAZÓW SLAJDÓW I EDYCJI FILMÓW WIDEO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1612" y="2768320"/>
            <a:ext cx="8791575" cy="1655762"/>
          </a:xfrm>
        </p:spPr>
        <p:txBody>
          <a:bodyPr>
            <a:noAutofit/>
          </a:bodyPr>
          <a:lstStyle/>
          <a:p>
            <a:r>
              <a:rPr lang="pl-PL" sz="2600" dirty="0"/>
              <a:t>Spark Adobe</a:t>
            </a:r>
            <a:r>
              <a:rPr lang="pl-PL" sz="2600" dirty="0" smtClean="0"/>
              <a:t>: </a:t>
            </a:r>
            <a:r>
              <a:rPr lang="pl-PL" sz="2600" u="sng" dirty="0" smtClean="0">
                <a:hlinkClick r:id="rId2"/>
              </a:rPr>
              <a:t>spark.adobe.com</a:t>
            </a:r>
            <a:endParaRPr lang="pl-PL" sz="2600" dirty="0"/>
          </a:p>
          <a:p>
            <a:r>
              <a:rPr lang="pl-PL" sz="2600" dirty="0"/>
              <a:t>Movie Maker / </a:t>
            </a:r>
            <a:r>
              <a:rPr lang="pl-PL" sz="2600" dirty="0" err="1"/>
              <a:t>Imovie</a:t>
            </a:r>
            <a:endParaRPr lang="pl-PL" sz="2600" dirty="0"/>
          </a:p>
          <a:p>
            <a:r>
              <a:rPr lang="pl-PL" sz="2600" dirty="0"/>
              <a:t>Ed Puzzle: </a:t>
            </a:r>
            <a:r>
              <a:rPr lang="pl-PL" sz="2600" u="sng" dirty="0">
                <a:hlinkClick r:id="rId3"/>
              </a:rPr>
              <a:t>www.edpuzzle.com</a:t>
            </a:r>
            <a:endParaRPr lang="pl-PL" sz="2600" dirty="0"/>
          </a:p>
        </p:txBody>
      </p:sp>
    </p:spTree>
    <p:extLst>
      <p:ext uri="{BB962C8B-B14F-4D97-AF65-F5344CB8AC3E}">
        <p14:creationId xmlns:p14="http://schemas.microsoft.com/office/powerpoint/2010/main" val="280382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64389" y="638269"/>
            <a:ext cx="8791575" cy="1230872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NARZĘDZIA DO TWORZENIA WŁASNYCH APLIKACJI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28506" y="2095968"/>
            <a:ext cx="10266270" cy="3269408"/>
          </a:xfrm>
        </p:spPr>
        <p:txBody>
          <a:bodyPr>
            <a:normAutofit/>
          </a:bodyPr>
          <a:lstStyle/>
          <a:p>
            <a:r>
              <a:rPr lang="pl-PL" sz="2600" dirty="0"/>
              <a:t>Learning </a:t>
            </a:r>
            <a:r>
              <a:rPr lang="pl-PL" sz="2600" dirty="0" err="1"/>
              <a:t>Apps</a:t>
            </a:r>
            <a:r>
              <a:rPr lang="pl-PL" sz="2600" dirty="0"/>
              <a:t> : </a:t>
            </a:r>
            <a:r>
              <a:rPr lang="pl-PL" sz="2600" u="sng" dirty="0">
                <a:hlinkClick r:id="rId2"/>
              </a:rPr>
              <a:t>www.learningapps.org</a:t>
            </a:r>
            <a:r>
              <a:rPr lang="pl-PL" sz="2600" dirty="0"/>
              <a:t>: </a:t>
            </a:r>
          </a:p>
          <a:p>
            <a:r>
              <a:rPr lang="pl-PL" sz="2600" u="sng" dirty="0">
                <a:hlinkClick r:id="rId3"/>
              </a:rPr>
              <a:t>Mario Learning </a:t>
            </a:r>
            <a:r>
              <a:rPr lang="pl-PL" sz="2600" u="sng" dirty="0" err="1">
                <a:hlinkClick r:id="rId3"/>
              </a:rPr>
              <a:t>App</a:t>
            </a:r>
            <a:r>
              <a:rPr lang="pl-PL" sz="2600" u="sng" dirty="0">
                <a:hlinkClick r:id="rId3"/>
              </a:rPr>
              <a:t> </a:t>
            </a:r>
            <a:r>
              <a:rPr lang="pl-PL" sz="2600" u="sng" dirty="0" err="1">
                <a:hlinkClick r:id="rId3"/>
              </a:rPr>
              <a:t>Page</a:t>
            </a:r>
            <a:endParaRPr lang="pl-PL" sz="2600" dirty="0"/>
          </a:p>
          <a:p>
            <a:r>
              <a:rPr lang="pl-PL" sz="2600" u="sng" dirty="0">
                <a:hlinkClick r:id="rId4"/>
              </a:rPr>
              <a:t>Mario </a:t>
            </a:r>
            <a:r>
              <a:rPr lang="pl-PL" sz="2600" u="sng" dirty="0" err="1">
                <a:hlinkClick r:id="rId4"/>
              </a:rPr>
              <a:t>App</a:t>
            </a:r>
            <a:r>
              <a:rPr lang="pl-PL" sz="2600" u="sng" dirty="0">
                <a:hlinkClick r:id="rId4"/>
              </a:rPr>
              <a:t> Matrix</a:t>
            </a:r>
            <a:endParaRPr lang="pl-PL" sz="2600" dirty="0"/>
          </a:p>
          <a:p>
            <a:r>
              <a:rPr lang="pl-PL" sz="2600" dirty="0" err="1"/>
              <a:t>Quizzlet</a:t>
            </a:r>
            <a:r>
              <a:rPr lang="pl-PL" sz="2600" dirty="0"/>
              <a:t>: </a:t>
            </a:r>
            <a:r>
              <a:rPr lang="pl-PL" sz="2600" u="sng" dirty="0">
                <a:hlinkClick r:id="rId5"/>
              </a:rPr>
              <a:t>www.quizlet.com</a:t>
            </a:r>
            <a:endParaRPr lang="pl-PL" sz="2600" dirty="0"/>
          </a:p>
          <a:p>
            <a:r>
              <a:rPr lang="pl-PL" sz="2600" dirty="0"/>
              <a:t>Hot </a:t>
            </a:r>
            <a:r>
              <a:rPr lang="pl-PL" sz="2600" dirty="0" err="1"/>
              <a:t>Potatoes</a:t>
            </a:r>
            <a:r>
              <a:rPr lang="pl-PL" sz="2600" dirty="0"/>
              <a:t>:</a:t>
            </a:r>
            <a:r>
              <a:rPr lang="pl-PL" sz="2600" dirty="0">
                <a:hlinkClick r:id="rId6"/>
              </a:rPr>
              <a:t> </a:t>
            </a:r>
            <a:r>
              <a:rPr lang="pl-PL" sz="2600" u="sng" dirty="0">
                <a:hlinkClick r:id="rId6"/>
              </a:rPr>
              <a:t>https://hotpot.uvic.ca/</a:t>
            </a:r>
            <a:endParaRPr lang="pl-PL" sz="26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1911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4" y="426221"/>
            <a:ext cx="9905998" cy="30894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EDYTOR WIX</a:t>
            </a:r>
            <a:endParaRPr lang="pl-P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9964" y="735166"/>
            <a:ext cx="11963400" cy="3541714"/>
          </a:xfrm>
        </p:spPr>
        <p:txBody>
          <a:bodyPr>
            <a:normAutofit/>
          </a:bodyPr>
          <a:lstStyle/>
          <a:p>
            <a:r>
              <a:rPr lang="pl-PL" dirty="0" smtClean="0"/>
              <a:t>Pracę z edytorem </a:t>
            </a:r>
            <a:r>
              <a:rPr lang="pl-PL" dirty="0" err="1" smtClean="0"/>
              <a:t>Wix</a:t>
            </a:r>
            <a:r>
              <a:rPr lang="pl-PL" dirty="0" smtClean="0"/>
              <a:t> zaczynamy, wchodząc </a:t>
            </a:r>
            <a:r>
              <a:rPr lang="pl-PL" dirty="0"/>
              <a:t>na stronę </a:t>
            </a:r>
            <a:r>
              <a:rPr lang="pl-PL" dirty="0">
                <a:hlinkClick r:id="rId2"/>
              </a:rPr>
              <a:t>http://</a:t>
            </a:r>
            <a:r>
              <a:rPr lang="pl-PL" dirty="0" smtClean="0">
                <a:hlinkClick r:id="rId2"/>
              </a:rPr>
              <a:t>pl.wix.com</a:t>
            </a:r>
            <a:r>
              <a:rPr lang="pl-PL" dirty="0" smtClean="0"/>
              <a:t>. </a:t>
            </a:r>
          </a:p>
          <a:p>
            <a:r>
              <a:rPr lang="pl-PL" dirty="0" smtClean="0"/>
              <a:t>Następnie rejestrujemy się na stronie, lub logujemy przez konto Google lub Facebook.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414" y="2246337"/>
            <a:ext cx="9867332" cy="4611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743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310342" y="-612308"/>
            <a:ext cx="8791575" cy="2387600"/>
          </a:xfrm>
        </p:spPr>
        <p:txBody>
          <a:bodyPr/>
          <a:lstStyle/>
          <a:p>
            <a:r>
              <a:rPr lang="pl-PL" dirty="0" smtClean="0"/>
              <a:t>BLOGI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916765" y="2163203"/>
            <a:ext cx="8791575" cy="1655762"/>
          </a:xfrm>
        </p:spPr>
        <p:txBody>
          <a:bodyPr>
            <a:normAutofit/>
          </a:bodyPr>
          <a:lstStyle/>
          <a:p>
            <a:r>
              <a:rPr lang="pl-PL" sz="2600" dirty="0" err="1"/>
              <a:t>Blogger</a:t>
            </a:r>
            <a:r>
              <a:rPr lang="pl-PL" sz="2600" dirty="0"/>
              <a:t>: </a:t>
            </a:r>
            <a:r>
              <a:rPr lang="pl-PL" sz="2600" u="sng" dirty="0">
                <a:hlinkClick r:id="rId2"/>
              </a:rPr>
              <a:t>www.blogger.com</a:t>
            </a:r>
            <a:endParaRPr lang="pl-PL" sz="2600" dirty="0"/>
          </a:p>
        </p:txBody>
      </p:sp>
    </p:spTree>
    <p:extLst>
      <p:ext uri="{BB962C8B-B14F-4D97-AF65-F5344CB8AC3E}">
        <p14:creationId xmlns:p14="http://schemas.microsoft.com/office/powerpoint/2010/main" val="321999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79836" y="-706437"/>
            <a:ext cx="9782176" cy="2387600"/>
          </a:xfrm>
        </p:spPr>
        <p:txBody>
          <a:bodyPr/>
          <a:lstStyle/>
          <a:p>
            <a:r>
              <a:rPr lang="pl-PL" b="1" dirty="0" err="1"/>
              <a:t>Podcasting</a:t>
            </a:r>
            <a:r>
              <a:rPr lang="pl-PL" b="1" dirty="0"/>
              <a:t> </a:t>
            </a:r>
            <a:r>
              <a:rPr lang="pl-PL" b="1" dirty="0" smtClean="0"/>
              <a:t>I OBRÓBKA Audio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260225" y="2001837"/>
            <a:ext cx="8791575" cy="3874528"/>
          </a:xfrm>
        </p:spPr>
        <p:txBody>
          <a:bodyPr>
            <a:normAutofit/>
          </a:bodyPr>
          <a:lstStyle/>
          <a:p>
            <a:r>
              <a:rPr lang="en-US" sz="2600" u="sng" dirty="0">
                <a:hlinkClick r:id="rId2"/>
              </a:rPr>
              <a:t>Audacity Download</a:t>
            </a:r>
            <a:endParaRPr lang="en-US" sz="2600" dirty="0"/>
          </a:p>
          <a:p>
            <a:r>
              <a:rPr lang="en-US" sz="2600" u="sng" dirty="0">
                <a:hlinkClick r:id="rId3"/>
              </a:rPr>
              <a:t>Lame encoder for Audacity</a:t>
            </a:r>
            <a:r>
              <a:rPr lang="en-US" sz="2600" dirty="0"/>
              <a:t>:</a:t>
            </a:r>
            <a:r>
              <a:rPr lang="en-US" sz="2600" dirty="0">
                <a:hlinkClick r:id="rId3"/>
              </a:rPr>
              <a:t> </a:t>
            </a:r>
            <a:endParaRPr lang="en-US" sz="2600" dirty="0"/>
          </a:p>
          <a:p>
            <a:r>
              <a:rPr lang="en-US" sz="2600" dirty="0"/>
              <a:t>Downloadable audio: </a:t>
            </a:r>
            <a:endParaRPr lang="pl-PL" sz="2600" dirty="0" smtClean="0"/>
          </a:p>
          <a:p>
            <a:r>
              <a:rPr lang="en-US" sz="2600" u="sng" dirty="0" smtClean="0">
                <a:hlinkClick r:id="rId4"/>
              </a:rPr>
              <a:t>http</a:t>
            </a:r>
            <a:r>
              <a:rPr lang="en-US" sz="2600" u="sng" dirty="0">
                <a:hlinkClick r:id="rId4"/>
              </a:rPr>
              <a:t>://</a:t>
            </a:r>
            <a:r>
              <a:rPr lang="en-US" sz="2600" u="sng" dirty="0" smtClean="0">
                <a:hlinkClick r:id="rId4"/>
              </a:rPr>
              <a:t>freemusicarchive.org</a:t>
            </a:r>
            <a:endParaRPr lang="pl-PL" sz="2600" dirty="0" smtClean="0"/>
          </a:p>
          <a:p>
            <a:r>
              <a:rPr lang="en-US" sz="2600" dirty="0"/>
              <a:t> </a:t>
            </a:r>
            <a:r>
              <a:rPr lang="en-US" sz="2600" u="sng" dirty="0">
                <a:hlinkClick r:id="rId5"/>
              </a:rPr>
              <a:t>http://www.soundclick.com/</a:t>
            </a:r>
            <a:endParaRPr lang="en-US" sz="2600" dirty="0"/>
          </a:p>
          <a:p>
            <a:r>
              <a:rPr lang="en-US" sz="2600" u="sng" dirty="0">
                <a:hlinkClick r:id="rId6"/>
              </a:rPr>
              <a:t>Free Audio Editor</a:t>
            </a:r>
            <a:endParaRPr lang="en-US" sz="26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453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108636" y="-1002272"/>
            <a:ext cx="8791575" cy="2387600"/>
          </a:xfrm>
        </p:spPr>
        <p:txBody>
          <a:bodyPr/>
          <a:lstStyle/>
          <a:p>
            <a:r>
              <a:rPr lang="pl-PL" dirty="0" err="1" smtClean="0"/>
              <a:t>WIDŻeTY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145365" y="1786685"/>
            <a:ext cx="8791575" cy="1655762"/>
          </a:xfrm>
        </p:spPr>
        <p:txBody>
          <a:bodyPr>
            <a:noAutofit/>
          </a:bodyPr>
          <a:lstStyle/>
          <a:p>
            <a:r>
              <a:rPr lang="pl-PL" sz="2600" u="sng" dirty="0">
                <a:hlinkClick r:id="rId2"/>
              </a:rPr>
              <a:t>Weather.com</a:t>
            </a:r>
            <a:endParaRPr lang="pl-PL" sz="2600" dirty="0"/>
          </a:p>
          <a:p>
            <a:r>
              <a:rPr lang="pl-PL" sz="2600" u="sng" dirty="0" err="1">
                <a:hlinkClick r:id="rId3"/>
              </a:rPr>
              <a:t>Accuweather</a:t>
            </a:r>
            <a:endParaRPr lang="pl-PL" sz="2600" dirty="0"/>
          </a:p>
          <a:p>
            <a:r>
              <a:rPr lang="pl-PL" sz="2600" u="sng" dirty="0" err="1">
                <a:hlinkClick r:id="rId4"/>
              </a:rPr>
              <a:t>Soundcloud</a:t>
            </a:r>
            <a:endParaRPr lang="pl-PL" sz="2600" dirty="0"/>
          </a:p>
          <a:p>
            <a:r>
              <a:rPr lang="pl-PL" sz="2600" u="sng" dirty="0" err="1">
                <a:hlinkClick r:id="rId5"/>
              </a:rPr>
              <a:t>Flipboard</a:t>
            </a:r>
            <a:endParaRPr lang="pl-PL" sz="2600" dirty="0"/>
          </a:p>
        </p:txBody>
      </p:sp>
    </p:spTree>
    <p:extLst>
      <p:ext uri="{BB962C8B-B14F-4D97-AF65-F5344CB8AC3E}">
        <p14:creationId xmlns:p14="http://schemas.microsoft.com/office/powerpoint/2010/main" val="318742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840908"/>
          </a:xfrm>
        </p:spPr>
        <p:txBody>
          <a:bodyPr/>
          <a:lstStyle/>
          <a:p>
            <a:pPr algn="ctr"/>
            <a:r>
              <a:rPr lang="pl-PL" dirty="0" smtClean="0"/>
              <a:t>AWATARY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76423" y="2109415"/>
            <a:ext cx="8791575" cy="1655762"/>
          </a:xfrm>
        </p:spPr>
        <p:txBody>
          <a:bodyPr>
            <a:noAutofit/>
          </a:bodyPr>
          <a:lstStyle/>
          <a:p>
            <a:r>
              <a:rPr lang="pt-BR" sz="2600" dirty="0"/>
              <a:t>Avachara: </a:t>
            </a:r>
            <a:r>
              <a:rPr lang="pt-BR" sz="2600" u="sng" dirty="0">
                <a:hlinkClick r:id="rId2"/>
              </a:rPr>
              <a:t>http://avachara.com/avatar</a:t>
            </a:r>
            <a:endParaRPr lang="pt-BR" sz="2600" dirty="0"/>
          </a:p>
          <a:p>
            <a:r>
              <a:rPr lang="pt-BR" sz="2600" dirty="0" smtClean="0"/>
              <a:t>Doppe</a:t>
            </a:r>
            <a:r>
              <a:rPr lang="pl-PL" sz="2600" dirty="0" smtClean="0"/>
              <a:t>L</a:t>
            </a:r>
            <a:r>
              <a:rPr lang="pt-BR" sz="2600" dirty="0" smtClean="0"/>
              <a:t>me</a:t>
            </a:r>
            <a:r>
              <a:rPr lang="pt-BR" sz="2600" dirty="0"/>
              <a:t>: </a:t>
            </a:r>
            <a:r>
              <a:rPr lang="pt-BR" sz="2600" u="sng" dirty="0">
                <a:hlinkClick r:id="rId3"/>
              </a:rPr>
              <a:t>http://doppelme.com</a:t>
            </a:r>
            <a:endParaRPr lang="pt-BR" sz="2600" dirty="0"/>
          </a:p>
          <a:p>
            <a:r>
              <a:rPr lang="pt-BR" sz="2600" dirty="0"/>
              <a:t>Voki Avatars -</a:t>
            </a:r>
            <a:r>
              <a:rPr lang="pt-BR" sz="2600" dirty="0">
                <a:hlinkClick r:id="rId4"/>
              </a:rPr>
              <a:t> </a:t>
            </a:r>
            <a:r>
              <a:rPr lang="pt-BR" sz="2600" u="sng" dirty="0">
                <a:hlinkClick r:id="rId4"/>
              </a:rPr>
              <a:t>www.voki.com</a:t>
            </a:r>
            <a:endParaRPr lang="pt-BR" sz="2600" dirty="0"/>
          </a:p>
          <a:p>
            <a:r>
              <a:rPr lang="pt-BR" sz="2600" dirty="0"/>
              <a:t>WebFace - </a:t>
            </a:r>
            <a:r>
              <a:rPr lang="pt-BR" sz="2600" u="sng" dirty="0">
                <a:hlinkClick r:id="rId5"/>
              </a:rPr>
              <a:t>http://home.mywebface.com/hp2/</a:t>
            </a:r>
            <a:endParaRPr lang="pt-BR" sz="2600" dirty="0"/>
          </a:p>
          <a:p>
            <a:r>
              <a:rPr lang="pt-BR" sz="2600" dirty="0"/>
              <a:t>Hexatar: </a:t>
            </a:r>
            <a:r>
              <a:rPr lang="pt-BR" sz="2600" u="sng" dirty="0">
                <a:hlinkClick r:id="rId6"/>
              </a:rPr>
              <a:t>http://www.hexatar.com</a:t>
            </a:r>
            <a:endParaRPr lang="pt-BR" sz="2600" dirty="0"/>
          </a:p>
          <a:p>
            <a:r>
              <a:rPr lang="pt-BR" sz="2600" dirty="0"/>
              <a:t>Pick a face: </a:t>
            </a:r>
            <a:r>
              <a:rPr lang="pt-BR" sz="2600" u="sng" dirty="0">
                <a:hlinkClick r:id="rId7"/>
              </a:rPr>
              <a:t>https://pickaface.net</a:t>
            </a:r>
            <a:endParaRPr lang="pl-PL" sz="2600" dirty="0"/>
          </a:p>
        </p:txBody>
      </p:sp>
    </p:spTree>
    <p:extLst>
      <p:ext uri="{BB962C8B-B14F-4D97-AF65-F5344CB8AC3E}">
        <p14:creationId xmlns:p14="http://schemas.microsoft.com/office/powerpoint/2010/main" val="18279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2" y="245565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pl-PL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DZIĘKUJĘ ZA UWAGĘ!</a:t>
            </a:r>
            <a:endParaRPr lang="pl-PL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kkomisar\Downloads\20170224_142436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329631"/>
            <a:ext cx="8329613" cy="4685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1016" y="3012877"/>
            <a:ext cx="4367421" cy="3574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19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2132" y="475381"/>
            <a:ext cx="9905998" cy="30894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EDYTOR WIX</a:t>
            </a:r>
            <a:endParaRPr lang="pl-P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0647" y="784326"/>
            <a:ext cx="11510681" cy="3541714"/>
          </a:xfrm>
        </p:spPr>
        <p:txBody>
          <a:bodyPr>
            <a:normAutofit/>
          </a:bodyPr>
          <a:lstStyle/>
          <a:p>
            <a:r>
              <a:rPr lang="pl-PL" sz="2200" dirty="0" smtClean="0"/>
              <a:t>Po zalogowaniu wita nas ekran powitalny z informacjami na temat naszego konta, utworzonych stron, proponowanych aplikacji, itp.</a:t>
            </a:r>
          </a:p>
          <a:p>
            <a:r>
              <a:rPr lang="pl-PL" sz="2200" dirty="0"/>
              <a:t>Żeby zacząć tworzyć nową stronę, klikamy na plus </a:t>
            </a:r>
            <a:r>
              <a:rPr lang="pl-PL" sz="2200" dirty="0" smtClean="0"/>
              <a:t>po prawej stronie u góry…</a:t>
            </a:r>
            <a:endParaRPr lang="pl-PL" sz="22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888" y="2302403"/>
            <a:ext cx="9065895" cy="4369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109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4" y="426221"/>
            <a:ext cx="9905998" cy="30894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EDYTOR WIX</a:t>
            </a:r>
            <a:endParaRPr lang="pl-P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15649" y="763360"/>
            <a:ext cx="10557527" cy="3541714"/>
          </a:xfrm>
        </p:spPr>
        <p:txBody>
          <a:bodyPr>
            <a:normAutofit/>
          </a:bodyPr>
          <a:lstStyle/>
          <a:p>
            <a:r>
              <a:rPr lang="pl-PL" dirty="0" smtClean="0"/>
              <a:t>…i wybieramy jeden z dostępnych szablonów strony internetowej, lub korzystamy z własnej wyobraźni i wybieramy pusty szablon.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89" y="1752149"/>
            <a:ext cx="10699522" cy="5105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63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4" y="426221"/>
            <a:ext cx="9905998" cy="30894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EDYTOR WIX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4" y="784326"/>
            <a:ext cx="10014266" cy="3541714"/>
          </a:xfrm>
        </p:spPr>
        <p:txBody>
          <a:bodyPr>
            <a:normAutofit/>
          </a:bodyPr>
          <a:lstStyle/>
          <a:p>
            <a:r>
              <a:rPr lang="pl-PL" sz="2200" dirty="0" smtClean="0"/>
              <a:t>Pusty szablon strony internetowej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09" y="1350672"/>
            <a:ext cx="11644176" cy="5396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ymbol zastępczy zawartości 2"/>
          <p:cNvSpPr txBox="1">
            <a:spLocks/>
          </p:cNvSpPr>
          <p:nvPr/>
        </p:nvSpPr>
        <p:spPr>
          <a:xfrm>
            <a:off x="2973976" y="2147053"/>
            <a:ext cx="8334103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550" dirty="0" smtClean="0">
                <a:solidFill>
                  <a:schemeClr val="bg1"/>
                </a:solidFill>
              </a:rPr>
              <a:t>Jako tło możemy dodać obrazek lub film</a:t>
            </a:r>
          </a:p>
          <a:p>
            <a:r>
              <a:rPr lang="pl-PL" sz="1550" dirty="0" smtClean="0">
                <a:solidFill>
                  <a:schemeClr val="bg1"/>
                </a:solidFill>
              </a:rPr>
              <a:t>Dodawanie elementów strony (obrazy, muzyka, filmy, tekst, przyciski, listy, formularze…)</a:t>
            </a:r>
          </a:p>
          <a:p>
            <a:r>
              <a:rPr lang="pl-PL" sz="1550" dirty="0" smtClean="0">
                <a:solidFill>
                  <a:schemeClr val="bg1"/>
                </a:solidFill>
              </a:rPr>
              <a:t>Dodawanie gotowych aplikacji z zasobów </a:t>
            </a:r>
            <a:r>
              <a:rPr lang="pl-PL" sz="1550" dirty="0" err="1" smtClean="0">
                <a:solidFill>
                  <a:schemeClr val="bg1"/>
                </a:solidFill>
              </a:rPr>
              <a:t>Wix</a:t>
            </a:r>
            <a:r>
              <a:rPr lang="pl-PL" sz="1550" dirty="0" smtClean="0">
                <a:solidFill>
                  <a:schemeClr val="bg1"/>
                </a:solidFill>
              </a:rPr>
              <a:t> (np. dodawanie komentarzy do strony)</a:t>
            </a:r>
          </a:p>
          <a:p>
            <a:r>
              <a:rPr lang="pl-PL" sz="1550" dirty="0" smtClean="0">
                <a:solidFill>
                  <a:schemeClr val="bg1"/>
                </a:solidFill>
              </a:rPr>
              <a:t>Przesyłanie swoich plików na stronę (czcionki, zdjęcia, filmy, muzyka, dokumenty)</a:t>
            </a:r>
          </a:p>
          <a:p>
            <a:r>
              <a:rPr lang="pl-PL" sz="1550" dirty="0" smtClean="0">
                <a:solidFill>
                  <a:schemeClr val="bg1"/>
                </a:solidFill>
              </a:rPr>
              <a:t>Prowadzenie bloga zintegrowanego z naszą stroną internetową</a:t>
            </a:r>
          </a:p>
          <a:p>
            <a:r>
              <a:rPr lang="pl-PL" sz="1550" dirty="0" smtClean="0">
                <a:solidFill>
                  <a:schemeClr val="bg1"/>
                </a:solidFill>
              </a:rPr>
              <a:t>Utworzenie sklepu internetowego</a:t>
            </a:r>
          </a:p>
          <a:p>
            <a:r>
              <a:rPr lang="pl-PL" sz="1550" dirty="0" smtClean="0">
                <a:solidFill>
                  <a:schemeClr val="bg1"/>
                </a:solidFill>
              </a:rPr>
              <a:t>Prowadzenie rezerwacji przez stronę internetową </a:t>
            </a:r>
          </a:p>
          <a:p>
            <a:endParaRPr lang="pl-PL" sz="1500" dirty="0" smtClean="0">
              <a:solidFill>
                <a:schemeClr val="bg1"/>
              </a:solidFill>
            </a:endParaRPr>
          </a:p>
          <a:p>
            <a:endParaRPr lang="pl-PL" sz="1600" dirty="0" smtClean="0">
              <a:solidFill>
                <a:schemeClr val="bg1"/>
              </a:solidFill>
            </a:endParaRP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>
          <a:xfrm>
            <a:off x="2343199" y="5925569"/>
            <a:ext cx="8334103" cy="659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550" dirty="0" smtClean="0">
                <a:solidFill>
                  <a:schemeClr val="bg1"/>
                </a:solidFill>
              </a:rPr>
              <a:t>Pasek narzędzi edycyjnych (kopiowanie, wklejanie, obrót, rozłożenie elementów na stronie, zmiana ich rozmiaru, itd.)</a:t>
            </a:r>
            <a:endParaRPr lang="pl-PL" sz="1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2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wód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TM04033919[[fn=Obwód]]</Template>
  <TotalTime>6303</TotalTime>
  <Words>2085</Words>
  <Application>Microsoft Office PowerPoint</Application>
  <PresentationFormat>Niestandardowy</PresentationFormat>
  <Paragraphs>246</Paragraphs>
  <Slides>64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64</vt:i4>
      </vt:variant>
    </vt:vector>
  </HeadingPairs>
  <TitlesOfParts>
    <vt:vector size="65" baseType="lpstr">
      <vt:lpstr>Obwód</vt:lpstr>
      <vt:lpstr>Kurs KOMPUTEROWY  „Empowerment in ECT Skills  – MAKING USE OF TECHNOLOGY TOOLS” Malta 20-24 luty 2017 </vt:lpstr>
      <vt:lpstr>NARZĘDZIA INFORMATYCZNE   </vt:lpstr>
      <vt:lpstr>KREATOR STRON INTERNETOWYCH WIX</vt:lpstr>
      <vt:lpstr>FUNKCJE I ELEMENTY W kreatorze WIX</vt:lpstr>
      <vt:lpstr>FUNKCJE I ELEMENTY W kreatorze WIX C.D.</vt:lpstr>
      <vt:lpstr>EDYTOR WIX</vt:lpstr>
      <vt:lpstr>EDYTOR WIX</vt:lpstr>
      <vt:lpstr>EDYTOR WIX</vt:lpstr>
      <vt:lpstr>EDYTOR WIX</vt:lpstr>
      <vt:lpstr>EDYTOR WIX</vt:lpstr>
      <vt:lpstr>EDYTOR WIX</vt:lpstr>
      <vt:lpstr>Zapraszamy do odwiedzenia  naszej strony   https://magdalenaklimek151.wixsite.com/mysite</vt:lpstr>
      <vt:lpstr>EDpuzzle</vt:lpstr>
      <vt:lpstr>Edpuzzle-LOGOWANIE</vt:lpstr>
      <vt:lpstr>Edpuzzle-EKRAN GŁÓWNY</vt:lpstr>
      <vt:lpstr>Edpuzzle-TWORZENIE NOWEJ KLASY</vt:lpstr>
      <vt:lpstr>Edpuzzle-TWORZENIE NOWEJ KLASY</vt:lpstr>
      <vt:lpstr>Edpuzzle-TWORZENIE NOWEJ KLASY</vt:lpstr>
      <vt:lpstr>Edpuzzle-TWORZENIE NOWEGO FILMU</vt:lpstr>
      <vt:lpstr>Edpuzzle-TWORZENIE NOWEGO FILMU</vt:lpstr>
      <vt:lpstr>Edpuzzle-TWORZENIE NOWEGO FILMU</vt:lpstr>
      <vt:lpstr>Edpuzzle-TWORZENIE NOWEGO FILMU</vt:lpstr>
      <vt:lpstr>Edpuzzle-TWORZENIE NOWEGO FILMU</vt:lpstr>
      <vt:lpstr>Edpuzzle-TWORZENIE NOWEGO FILMU</vt:lpstr>
      <vt:lpstr>Edpuzzle-TWORZENIE NOWEGO FILMU</vt:lpstr>
      <vt:lpstr>PRZYKŁADOWA GOTOWA APLIKACJA: https://edpuzzle.com/media/58c5af4cdb10123e13026ecb  </vt:lpstr>
      <vt:lpstr>ADOBE SPARK</vt:lpstr>
      <vt:lpstr>ADOBE SPARK</vt:lpstr>
      <vt:lpstr>ADOBE SPARK</vt:lpstr>
      <vt:lpstr>ADOBE SPARK-TWORZENIE POSTA</vt:lpstr>
      <vt:lpstr>ADOBE SPARK-TWORZENIE POSTA</vt:lpstr>
      <vt:lpstr>ADOBE SPARK-TWORZENIE POSTA</vt:lpstr>
      <vt:lpstr>ADOBE SPARK-TWORZENIE POSTA</vt:lpstr>
      <vt:lpstr>ADOBE SPARK-TWORZENIE POSTA</vt:lpstr>
      <vt:lpstr>ADOBE SPARK-TWORZENIE POSTA</vt:lpstr>
      <vt:lpstr>ADOBE SPARK-TWORZENIE STRONY</vt:lpstr>
      <vt:lpstr>ADOBE SPARK-TWORZENIE STRONY</vt:lpstr>
      <vt:lpstr>ADOBE SPARK-TWORZENIE STRONY</vt:lpstr>
      <vt:lpstr>ADOBE SPARK-TWORZENIE WIDEO</vt:lpstr>
      <vt:lpstr>ADOBE SPARK-TWORZENIE WIDEO</vt:lpstr>
      <vt:lpstr>ADOBE SPARK-TWORZENIE WIDEO</vt:lpstr>
      <vt:lpstr>ADOBE SPARK-TWORZENIE WIDEO</vt:lpstr>
      <vt:lpstr>ADOBE SPARK-TWORZENIE WIDEO</vt:lpstr>
      <vt:lpstr>Learning APPS www.learningapps.org </vt:lpstr>
      <vt:lpstr>LEARNING APPS</vt:lpstr>
      <vt:lpstr>LEARNING APPS</vt:lpstr>
      <vt:lpstr>LEARNING APPS</vt:lpstr>
      <vt:lpstr>LEARNING APPS</vt:lpstr>
      <vt:lpstr>LEARNING APPS</vt:lpstr>
      <vt:lpstr>LEARNING APPS</vt:lpstr>
      <vt:lpstr>LEARNING APPS</vt:lpstr>
      <vt:lpstr>LEARNING APPS</vt:lpstr>
      <vt:lpstr>PRZYKŁADOWA GOTOWA APLIKACJA:</vt:lpstr>
      <vt:lpstr>CZYTNIKI KANAŁÓW INFORMACYJNYCH (Feed READERS) I KOMUNIKACYJNYCH (CHAT)</vt:lpstr>
      <vt:lpstr>KOMUNIKACJA INTERNETOWA (CMC, Computer Mediated Communication)</vt:lpstr>
      <vt:lpstr>PROJEKTOWANIE STRON INTERNETOWYCH</vt:lpstr>
      <vt:lpstr>NARZĘDZIA DO PRZECHWYTYWANIA WIDEO Z OBRAZEM PULPITU KOMPUTERA </vt:lpstr>
      <vt:lpstr>NARZĘDZIA DO TWORZENIA ANIMOWANYCH POKAZÓW SLAJDÓW I EDYCJI FILMÓW WIDEO</vt:lpstr>
      <vt:lpstr>NARZĘDZIA DO TWORZENIA WŁASNYCH APLIKACJI</vt:lpstr>
      <vt:lpstr>BLOGI</vt:lpstr>
      <vt:lpstr>Podcasting I OBRÓBKA Audio</vt:lpstr>
      <vt:lpstr>WIDŻeTY</vt:lpstr>
      <vt:lpstr>AWATARY</vt:lpstr>
      <vt:lpstr>DZIĘKUJĘ ZA UWAGĘ!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Narzędzia Internetowe w pracy z uczniem.</dc:title>
  <dc:creator>komp</dc:creator>
  <cp:lastModifiedBy>kkomisar</cp:lastModifiedBy>
  <cp:revision>85</cp:revision>
  <dcterms:created xsi:type="dcterms:W3CDTF">2017-03-07T07:01:26Z</dcterms:created>
  <dcterms:modified xsi:type="dcterms:W3CDTF">2017-03-14T14:15:08Z</dcterms:modified>
</cp:coreProperties>
</file>