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1"/>
  </p:sldMasterIdLst>
  <p:sldIdLst>
    <p:sldId id="270" r:id="rId2"/>
    <p:sldId id="276" r:id="rId3"/>
    <p:sldId id="278" r:id="rId4"/>
    <p:sldId id="257" r:id="rId5"/>
    <p:sldId id="262" r:id="rId6"/>
    <p:sldId id="260" r:id="rId7"/>
    <p:sldId id="261" r:id="rId8"/>
    <p:sldId id="272" r:id="rId9"/>
    <p:sldId id="268" r:id="rId10"/>
    <p:sldId id="273" r:id="rId11"/>
    <p:sldId id="267" r:id="rId12"/>
    <p:sldId id="274" r:id="rId13"/>
    <p:sldId id="271" r:id="rId14"/>
    <p:sldId id="275" r:id="rId15"/>
    <p:sldId id="277"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6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02"/>
    <p:restoredTop sz="94697"/>
  </p:normalViewPr>
  <p:slideViewPr>
    <p:cSldViewPr snapToGrid="0" snapToObjects="1">
      <p:cViewPr varScale="1">
        <p:scale>
          <a:sx n="85" d="100"/>
          <a:sy n="85" d="100"/>
        </p:scale>
        <p:origin x="-25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pl-PL" smtClean="0"/>
              <a:t>Kliknij, aby edyt. styl wz. tyt.</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smtClean="0"/>
              <a:t>5/17/2017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742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 styl wz. tyt.</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5/17/2017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4264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pl-PL" smtClean="0"/>
              <a:t>Kliknij, aby edyt. styl wz. tyt.</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5/17/2017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430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 styl wz. tyt.</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5/17/2017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2251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pl-PL" smtClean="0"/>
              <a:t>Kliknij, aby edyt. styl wz. tyt.</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5A61015F-7CC6-4D0A-9D87-873EA4C304CC}" type="datetimeFigureOut">
              <a:rPr lang="en-US" smtClean="0"/>
              <a:t>5/17/2017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779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pl-PL" smtClean="0"/>
              <a:t>Kliknij, aby edyt. styl wz. tyt.</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5/17/2017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02132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pl-PL" smtClean="0"/>
              <a:t>Kliknij, aby edyt. styl wz. tyt.</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024128" y="2967788"/>
            <a:ext cx="4754880" cy="334157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pl-PL" smtClean="0"/>
              <a:t>Kliknij, aby edytować style wzorca tekstu</a:t>
            </a:r>
          </a:p>
        </p:txBody>
      </p:sp>
      <p:sp>
        <p:nvSpPr>
          <p:cNvPr id="6" name="Content Placeholder 5"/>
          <p:cNvSpPr>
            <a:spLocks noGrp="1"/>
          </p:cNvSpPr>
          <p:nvPr>
            <p:ph sz="quarter" idx="4"/>
          </p:nvPr>
        </p:nvSpPr>
        <p:spPr>
          <a:xfrm>
            <a:off x="5989320" y="2967788"/>
            <a:ext cx="4754880" cy="334157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5/17/2017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86522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 styl wz. tyt.</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5/17/2017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7462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5/17/2017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79107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pl-PL" smtClean="0"/>
              <a:t>Kliknij, aby edyt. styl wz. tyt.</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05C68B11-C5A8-448C-8CE9-B1A273C79CFC}" type="datetimeFigureOut">
              <a:rPr lang="en-US" smtClean="0"/>
              <a:t>5/17/2017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46847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pl-PL" smtClean="0"/>
              <a:t>Kliknij, aby edyt. styl wz. tyt.</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Przeciągnij obraz na symbol zastępczy lub kliknij ikonę, aby go dodać</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C7616CA0-919D-4A49-9C8A-62FDFB3A5183}" type="datetimeFigureOut">
              <a:rPr lang="en-US" smtClean="0"/>
              <a:t>5/17/2017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042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pl-PL" smtClean="0"/>
              <a:t>Kliknij, aby edyt. styl wz. tyt.</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smtClean="0"/>
              <a:pPr/>
              <a:t>5/17/2017</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38966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Pcz9M04eR7k" TargetMode="External"/><Relationship Id="rId2" Type="http://schemas.openxmlformats.org/officeDocument/2006/relationships/hyperlink" Target="https://www.youtube.com/watch?v=_h1X9HZfOBs" TargetMode="External"/><Relationship Id="rId1" Type="http://schemas.openxmlformats.org/officeDocument/2006/relationships/slideLayout" Target="../slideLayouts/slideLayout2.xml"/><Relationship Id="rId5" Type="http://schemas.openxmlformats.org/officeDocument/2006/relationships/hyperlink" Target="https://www.youtube.com/watch?v=WMpDn9VIDLM" TargetMode="External"/><Relationship Id="rId4" Type="http://schemas.openxmlformats.org/officeDocument/2006/relationships/hyperlink" Target="https://www.youtube.com/watch?v=9aRChOqIdEA"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4773164" y="-179883"/>
            <a:ext cx="7418836" cy="7262734"/>
          </a:xfrm>
          <a:prstGeom prst="rect">
            <a:avLst/>
          </a:prstGeom>
        </p:spPr>
      </p:pic>
      <p:sp>
        <p:nvSpPr>
          <p:cNvPr id="5" name="PoleTekstowe 4"/>
          <p:cNvSpPr txBox="1"/>
          <p:nvPr/>
        </p:nvSpPr>
        <p:spPr>
          <a:xfrm>
            <a:off x="299803" y="614597"/>
            <a:ext cx="5955476" cy="2708434"/>
          </a:xfrm>
          <a:prstGeom prst="rect">
            <a:avLst/>
          </a:prstGeom>
          <a:noFill/>
        </p:spPr>
        <p:txBody>
          <a:bodyPr wrap="none" rtlCol="0">
            <a:spAutoFit/>
          </a:bodyPr>
          <a:lstStyle/>
          <a:p>
            <a:r>
              <a:rPr lang="pl-PL" sz="17000" dirty="0" smtClean="0">
                <a:ea typeface="Century Gothic" charset="0"/>
                <a:cs typeface="Century Gothic" charset="0"/>
              </a:rPr>
              <a:t>BREXIT</a:t>
            </a:r>
            <a:endParaRPr lang="pl-PL" sz="17000" dirty="0">
              <a:ea typeface="Century Gothic" charset="0"/>
              <a:cs typeface="Century Gothic" charset="0"/>
            </a:endParaRPr>
          </a:p>
        </p:txBody>
      </p:sp>
      <p:sp>
        <p:nvSpPr>
          <p:cNvPr id="6" name="PoleTekstowe 5"/>
          <p:cNvSpPr txBox="1"/>
          <p:nvPr/>
        </p:nvSpPr>
        <p:spPr>
          <a:xfrm>
            <a:off x="539646" y="4002611"/>
            <a:ext cx="4832939" cy="1200329"/>
          </a:xfrm>
          <a:prstGeom prst="rect">
            <a:avLst/>
          </a:prstGeom>
          <a:noFill/>
        </p:spPr>
        <p:txBody>
          <a:bodyPr wrap="square" rtlCol="0">
            <a:spAutoFit/>
          </a:bodyPr>
          <a:lstStyle/>
          <a:p>
            <a:pPr algn="ctr"/>
            <a:r>
              <a:rPr lang="pl-PL" sz="2400" dirty="0" smtClean="0">
                <a:latin typeface="Century Gothic" charset="0"/>
                <a:ea typeface="Century Gothic" charset="0"/>
                <a:cs typeface="Century Gothic" charset="0"/>
              </a:rPr>
              <a:t>Agnieszka Perzyna </a:t>
            </a:r>
          </a:p>
          <a:p>
            <a:pPr algn="ctr"/>
            <a:r>
              <a:rPr lang="pl-PL" sz="2400" dirty="0" smtClean="0">
                <a:latin typeface="Century Gothic" charset="0"/>
                <a:ea typeface="Century Gothic" charset="0"/>
                <a:cs typeface="Century Gothic" charset="0"/>
              </a:rPr>
              <a:t>Alinka </a:t>
            </a:r>
            <a:r>
              <a:rPr lang="pl-PL" sz="2400" dirty="0" err="1" smtClean="0">
                <a:latin typeface="Century Gothic" charset="0"/>
                <a:ea typeface="Century Gothic" charset="0"/>
                <a:cs typeface="Century Gothic" charset="0"/>
              </a:rPr>
              <a:t>Saramak</a:t>
            </a:r>
            <a:r>
              <a:rPr lang="pl-PL" sz="2400" dirty="0" smtClean="0">
                <a:latin typeface="Century Gothic" charset="0"/>
                <a:ea typeface="Century Gothic" charset="0"/>
                <a:cs typeface="Century Gothic" charset="0"/>
              </a:rPr>
              <a:t> </a:t>
            </a:r>
          </a:p>
          <a:p>
            <a:pPr algn="ctr"/>
            <a:r>
              <a:rPr lang="pl-PL" sz="2400" dirty="0" smtClean="0">
                <a:latin typeface="Century Gothic" charset="0"/>
                <a:ea typeface="Century Gothic" charset="0"/>
                <a:cs typeface="Century Gothic" charset="0"/>
              </a:rPr>
              <a:t>6b</a:t>
            </a:r>
            <a:endParaRPr lang="pl-PL" sz="2400" dirty="0">
              <a:latin typeface="Century Gothic" charset="0"/>
              <a:ea typeface="Century Gothic" charset="0"/>
              <a:cs typeface="Century Gothic" charset="0"/>
            </a:endParaRPr>
          </a:p>
        </p:txBody>
      </p:sp>
    </p:spTree>
    <p:extLst>
      <p:ext uri="{BB962C8B-B14F-4D97-AF65-F5344CB8AC3E}">
        <p14:creationId xmlns:p14="http://schemas.microsoft.com/office/powerpoint/2010/main" val="1087965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GB" dirty="0" smtClean="0">
                <a:latin typeface="Century Gothic" charset="0"/>
                <a:ea typeface="Century Gothic" charset="0"/>
                <a:cs typeface="Century Gothic" charset="0"/>
              </a:rPr>
              <a:t>Future of </a:t>
            </a:r>
            <a:r>
              <a:rPr lang="en-GB" dirty="0" err="1" smtClean="0">
                <a:latin typeface="Century Gothic" charset="0"/>
                <a:ea typeface="Century Gothic" charset="0"/>
                <a:cs typeface="Century Gothic" charset="0"/>
              </a:rPr>
              <a:t>uk</a:t>
            </a:r>
            <a:endParaRPr lang="en-GB" dirty="0">
              <a:latin typeface="Century Gothic" charset="0"/>
              <a:ea typeface="Century Gothic" charset="0"/>
              <a:cs typeface="Century Gothic" charset="0"/>
            </a:endParaRPr>
          </a:p>
        </p:txBody>
      </p:sp>
      <p:sp>
        <p:nvSpPr>
          <p:cNvPr id="3" name="Symbol zastępczy zawartości 2"/>
          <p:cNvSpPr>
            <a:spLocks noGrp="1"/>
          </p:cNvSpPr>
          <p:nvPr>
            <p:ph idx="1"/>
          </p:nvPr>
        </p:nvSpPr>
        <p:spPr/>
        <p:txBody>
          <a:bodyPr/>
          <a:lstStyle/>
          <a:p>
            <a:pPr>
              <a:buFont typeface="Arial" charset="0"/>
              <a:buChar char="•"/>
            </a:pPr>
            <a:r>
              <a:rPr lang="en-GB" dirty="0" smtClean="0">
                <a:latin typeface="Century Gothic" charset="0"/>
                <a:ea typeface="Century Gothic" charset="0"/>
                <a:cs typeface="Century Gothic" charset="0"/>
              </a:rPr>
              <a:t>Hand to London also pull the USA. President Trump has already offered British increased export to the United States and closer cooperation with Great Britain. - it's a similar market in terms of GDP to the EU without the United Kingdom. Such cooperation would mitigate the costs of </a:t>
            </a:r>
            <a:r>
              <a:rPr lang="en-GB" dirty="0" err="1" smtClean="0">
                <a:latin typeface="Century Gothic" charset="0"/>
                <a:ea typeface="Century Gothic" charset="0"/>
                <a:cs typeface="Century Gothic" charset="0"/>
              </a:rPr>
              <a:t>Brexit</a:t>
            </a:r>
            <a:r>
              <a:rPr lang="en-GB" dirty="0" smtClean="0">
                <a:latin typeface="Century Gothic" charset="0"/>
                <a:ea typeface="Century Gothic" charset="0"/>
                <a:cs typeface="Century Gothic" charset="0"/>
              </a:rPr>
              <a:t> - added prof. </a:t>
            </a:r>
            <a:r>
              <a:rPr lang="en-GB" dirty="0" err="1" smtClean="0">
                <a:latin typeface="Century Gothic" charset="0"/>
                <a:ea typeface="Century Gothic" charset="0"/>
                <a:cs typeface="Century Gothic" charset="0"/>
              </a:rPr>
              <a:t>Gomułka</a:t>
            </a:r>
            <a:r>
              <a:rPr lang="en-GB" dirty="0" smtClean="0">
                <a:latin typeface="Century Gothic" charset="0"/>
                <a:ea typeface="Century Gothic" charset="0"/>
                <a:cs typeface="Century Gothic" charset="0"/>
              </a:rPr>
              <a:t>. However, it is time to rebuild contact with the British Community or build a single market with the United States.</a:t>
            </a:r>
          </a:p>
          <a:p>
            <a:pPr>
              <a:buFont typeface="Arial" charset="0"/>
              <a:buChar char="•"/>
            </a:pPr>
            <a:r>
              <a:rPr lang="en-GB" dirty="0" smtClean="0">
                <a:latin typeface="Century Gothic" charset="0"/>
                <a:ea typeface="Century Gothic" charset="0"/>
                <a:cs typeface="Century Gothic" charset="0"/>
              </a:rPr>
              <a:t>Unlike the English, the vast majority of the Scots have a future with the EU. And if Britain had come out of the EU, the Scottish separatism would wake up with redoubled force.</a:t>
            </a:r>
          </a:p>
          <a:p>
            <a:pPr>
              <a:buFont typeface="Arial" charset="0"/>
              <a:buChar char="•"/>
            </a:pPr>
            <a:r>
              <a:rPr lang="en-GB" dirty="0" smtClean="0">
                <a:latin typeface="Century Gothic" charset="0"/>
                <a:ea typeface="Century Gothic" charset="0"/>
                <a:cs typeface="Century Gothic" charset="0"/>
              </a:rPr>
              <a:t>Pound value dropped.</a:t>
            </a:r>
            <a:endParaRPr lang="en-GB" dirty="0">
              <a:latin typeface="Century Gothic" charset="0"/>
              <a:ea typeface="Century Gothic" charset="0"/>
              <a:cs typeface="Century Gothic" charset="0"/>
            </a:endParaRPr>
          </a:p>
        </p:txBody>
      </p:sp>
      <p:pic>
        <p:nvPicPr>
          <p:cNvPr id="4" name="Obraz 3"/>
          <p:cNvPicPr>
            <a:picLocks noChangeAspect="1"/>
          </p:cNvPicPr>
          <p:nvPr/>
        </p:nvPicPr>
        <p:blipFill>
          <a:blip r:embed="rId2"/>
          <a:stretch>
            <a:fillRect/>
          </a:stretch>
        </p:blipFill>
        <p:spPr>
          <a:xfrm rot="576169">
            <a:off x="8772194" y="-9634"/>
            <a:ext cx="3372507" cy="2248338"/>
          </a:xfrm>
          <a:prstGeom prst="rect">
            <a:avLst/>
          </a:prstGeom>
        </p:spPr>
      </p:pic>
    </p:spTree>
    <p:extLst>
      <p:ext uri="{BB962C8B-B14F-4D97-AF65-F5344CB8AC3E}">
        <p14:creationId xmlns:p14="http://schemas.microsoft.com/office/powerpoint/2010/main" val="11465789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884418" y="0"/>
            <a:ext cx="10295303" cy="6858000"/>
          </a:xfrm>
          <a:prstGeom prst="rect">
            <a:avLst/>
          </a:prstGeom>
        </p:spPr>
      </p:pic>
    </p:spTree>
    <p:extLst>
      <p:ext uri="{BB962C8B-B14F-4D97-AF65-F5344CB8AC3E}">
        <p14:creationId xmlns:p14="http://schemas.microsoft.com/office/powerpoint/2010/main" val="10179265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latin typeface="Century Gothic" charset="0"/>
                <a:ea typeface="Century Gothic" charset="0"/>
                <a:cs typeface="Century Gothic" charset="0"/>
              </a:rPr>
              <a:t>Future</a:t>
            </a:r>
            <a:r>
              <a:rPr lang="pl-PL" dirty="0" smtClean="0">
                <a:latin typeface="Century Gothic" charset="0"/>
                <a:ea typeface="Century Gothic" charset="0"/>
                <a:cs typeface="Century Gothic" charset="0"/>
              </a:rPr>
              <a:t> of </a:t>
            </a:r>
            <a:r>
              <a:rPr lang="pl-PL" dirty="0" err="1" smtClean="0">
                <a:latin typeface="Century Gothic" charset="0"/>
                <a:ea typeface="Century Gothic" charset="0"/>
                <a:cs typeface="Century Gothic" charset="0"/>
              </a:rPr>
              <a:t>eu</a:t>
            </a:r>
            <a:endParaRPr lang="pl-PL" dirty="0">
              <a:latin typeface="Century Gothic" charset="0"/>
              <a:ea typeface="Century Gothic" charset="0"/>
              <a:cs typeface="Century Gothic" charset="0"/>
            </a:endParaRPr>
          </a:p>
        </p:txBody>
      </p:sp>
      <p:sp>
        <p:nvSpPr>
          <p:cNvPr id="3" name="Symbol zastępczy zawartości 2"/>
          <p:cNvSpPr>
            <a:spLocks noGrp="1"/>
          </p:cNvSpPr>
          <p:nvPr>
            <p:ph idx="1"/>
          </p:nvPr>
        </p:nvSpPr>
        <p:spPr/>
        <p:txBody>
          <a:bodyPr>
            <a:normAutofit/>
          </a:bodyPr>
          <a:lstStyle/>
          <a:p>
            <a:pPr>
              <a:buFont typeface="Arial" charset="0"/>
              <a:buChar char="•"/>
            </a:pPr>
            <a:r>
              <a:rPr lang="pl-PL" dirty="0" err="1" smtClean="0">
                <a:latin typeface="Century Gothic" charset="0"/>
                <a:ea typeface="Century Gothic" charset="0"/>
                <a:cs typeface="Century Gothic" charset="0"/>
              </a:rPr>
              <a:t>When</a:t>
            </a:r>
            <a:r>
              <a:rPr lang="pl-PL" dirty="0">
                <a:latin typeface="Century Gothic" charset="0"/>
                <a:ea typeface="Century Gothic" charset="0"/>
                <a:cs typeface="Century Gothic" charset="0"/>
              </a:rPr>
              <a:t> </a:t>
            </a:r>
            <a:r>
              <a:rPr lang="en-GB" dirty="0" smtClean="0">
                <a:latin typeface="Century Gothic" charset="0"/>
                <a:ea typeface="Century Gothic" charset="0"/>
                <a:cs typeface="Century Gothic" charset="0"/>
              </a:rPr>
              <a:t>London and the European Union fail to reach agreement, large financial institutions in the US, Asia, and Africa will seek more stable places to invest than Europe.</a:t>
            </a:r>
          </a:p>
          <a:p>
            <a:pPr>
              <a:buFont typeface="Arial" charset="0"/>
              <a:buChar char="•"/>
            </a:pPr>
            <a:r>
              <a:rPr lang="en-GB" dirty="0" smtClean="0">
                <a:latin typeface="Century Gothic" charset="0"/>
                <a:ea typeface="Century Gothic" charset="0"/>
                <a:cs typeface="Century Gothic" charset="0"/>
              </a:rPr>
              <a:t>It is hard to find the positive side of </a:t>
            </a:r>
            <a:r>
              <a:rPr lang="en-GB" dirty="0" err="1" smtClean="0">
                <a:latin typeface="Century Gothic" charset="0"/>
                <a:ea typeface="Century Gothic" charset="0"/>
                <a:cs typeface="Century Gothic" charset="0"/>
              </a:rPr>
              <a:t>Brexit</a:t>
            </a:r>
            <a:r>
              <a:rPr lang="en-GB" dirty="0" smtClean="0">
                <a:latin typeface="Century Gothic" charset="0"/>
                <a:ea typeface="Century Gothic" charset="0"/>
                <a:cs typeface="Century Gothic" charset="0"/>
              </a:rPr>
              <a:t> – there is very few people in Europe who claim that the British exit may be the beginning of a deep reform of the Union and finally deeper integration. However, the negative effects are obvious. The Union will be smaller, weaker and divided. The future EU budget will be smaller, decreased by the UK billions paid into the EU account. Because of </a:t>
            </a:r>
            <a:r>
              <a:rPr lang="en-GB" dirty="0" err="1" smtClean="0">
                <a:latin typeface="Century Gothic" charset="0"/>
                <a:ea typeface="Century Gothic" charset="0"/>
                <a:cs typeface="Century Gothic" charset="0"/>
              </a:rPr>
              <a:t>Brexit</a:t>
            </a:r>
            <a:r>
              <a:rPr lang="en-GB" dirty="0" smtClean="0">
                <a:latin typeface="Century Gothic" charset="0"/>
                <a:ea typeface="Century Gothic" charset="0"/>
                <a:cs typeface="Century Gothic" charset="0"/>
              </a:rPr>
              <a:t>, EU foreign and security policy will suffer. Due to it’s colonial history Britain is a strong diplomatic player and military ally within NATO.</a:t>
            </a:r>
            <a:endParaRPr lang="en-GB" dirty="0">
              <a:latin typeface="Century Gothic" charset="0"/>
              <a:ea typeface="Century Gothic" charset="0"/>
              <a:cs typeface="Century Gothic" charset="0"/>
            </a:endParaRPr>
          </a:p>
        </p:txBody>
      </p:sp>
      <p:pic>
        <p:nvPicPr>
          <p:cNvPr id="4" name="Obraz 3"/>
          <p:cNvPicPr>
            <a:picLocks noChangeAspect="1"/>
          </p:cNvPicPr>
          <p:nvPr/>
        </p:nvPicPr>
        <p:blipFill>
          <a:blip r:embed="rId2"/>
          <a:stretch>
            <a:fillRect/>
          </a:stretch>
        </p:blipFill>
        <p:spPr>
          <a:xfrm rot="794209">
            <a:off x="9280942" y="470547"/>
            <a:ext cx="2576477" cy="1728952"/>
          </a:xfrm>
          <a:prstGeom prst="rect">
            <a:avLst/>
          </a:prstGeom>
        </p:spPr>
      </p:pic>
    </p:spTree>
    <p:extLst>
      <p:ext uri="{BB962C8B-B14F-4D97-AF65-F5344CB8AC3E}">
        <p14:creationId xmlns:p14="http://schemas.microsoft.com/office/powerpoint/2010/main" val="2108663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2"/>
          <a:srcRect l="11061" r="20029"/>
          <a:stretch/>
        </p:blipFill>
        <p:spPr>
          <a:xfrm>
            <a:off x="19987" y="0"/>
            <a:ext cx="12172013" cy="6899743"/>
          </a:xfrm>
          <a:prstGeom prst="rect">
            <a:avLst/>
          </a:prstGeom>
        </p:spPr>
      </p:pic>
    </p:spTree>
    <p:extLst>
      <p:ext uri="{BB962C8B-B14F-4D97-AF65-F5344CB8AC3E}">
        <p14:creationId xmlns:p14="http://schemas.microsoft.com/office/powerpoint/2010/main" val="5629175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GB" dirty="0" smtClean="0">
                <a:latin typeface="Century Gothic" charset="0"/>
                <a:ea typeface="Century Gothic" charset="0"/>
                <a:cs typeface="Century Gothic" charset="0"/>
              </a:rPr>
              <a:t>Future of Poland</a:t>
            </a:r>
            <a:endParaRPr lang="en-GB" dirty="0">
              <a:latin typeface="Century Gothic" charset="0"/>
              <a:ea typeface="Century Gothic" charset="0"/>
              <a:cs typeface="Century Gothic" charset="0"/>
            </a:endParaRPr>
          </a:p>
        </p:txBody>
      </p:sp>
      <p:sp>
        <p:nvSpPr>
          <p:cNvPr id="3" name="Symbol zastępczy zawartości 2"/>
          <p:cNvSpPr>
            <a:spLocks noGrp="1"/>
          </p:cNvSpPr>
          <p:nvPr>
            <p:ph idx="1"/>
          </p:nvPr>
        </p:nvSpPr>
        <p:spPr/>
        <p:txBody>
          <a:bodyPr/>
          <a:lstStyle/>
          <a:p>
            <a:pPr>
              <a:buFont typeface="Arial" charset="0"/>
              <a:buChar char="•"/>
            </a:pPr>
            <a:r>
              <a:rPr lang="en-GB" dirty="0" err="1" smtClean="0">
                <a:latin typeface="Century Gothic" charset="0"/>
                <a:ea typeface="Century Gothic" charset="0"/>
                <a:cs typeface="Century Gothic" charset="0"/>
              </a:rPr>
              <a:t>Brexit</a:t>
            </a:r>
            <a:r>
              <a:rPr lang="en-GB" dirty="0" smtClean="0">
                <a:latin typeface="Century Gothic" charset="0"/>
                <a:ea typeface="Century Gothic" charset="0"/>
                <a:cs typeface="Century Gothic" charset="0"/>
              </a:rPr>
              <a:t> will also have an impact on the lives of nearly 900,000 Polish </a:t>
            </a:r>
            <a:r>
              <a:rPr lang="en-GB" dirty="0">
                <a:latin typeface="Century Gothic" charset="0"/>
                <a:ea typeface="Century Gothic" charset="0"/>
                <a:cs typeface="Century Gothic" charset="0"/>
              </a:rPr>
              <a:t>P</a:t>
            </a:r>
            <a:r>
              <a:rPr lang="en-GB" dirty="0" smtClean="0">
                <a:latin typeface="Century Gothic" charset="0"/>
                <a:ea typeface="Century Gothic" charset="0"/>
                <a:cs typeface="Century Gothic" charset="0"/>
              </a:rPr>
              <a:t>eople</a:t>
            </a:r>
            <a:r>
              <a:rPr lang="pl-PL" dirty="0" smtClean="0">
                <a:latin typeface="Century Gothic" charset="0"/>
                <a:ea typeface="Century Gothic" charset="0"/>
                <a:cs typeface="Century Gothic" charset="0"/>
              </a:rPr>
              <a:t>,</a:t>
            </a:r>
            <a:r>
              <a:rPr lang="en-GB" dirty="0" smtClean="0">
                <a:latin typeface="Century Gothic" charset="0"/>
                <a:ea typeface="Century Gothic" charset="0"/>
                <a:cs typeface="Century Gothic" charset="0"/>
              </a:rPr>
              <a:t> Poles living and earning in the United Kingdom. Our countrymen have set up in Britain up to now about 40</a:t>
            </a:r>
            <a:r>
              <a:rPr lang="pl-PL" dirty="0" smtClean="0">
                <a:latin typeface="Century Gothic" charset="0"/>
                <a:ea typeface="Century Gothic" charset="0"/>
                <a:cs typeface="Century Gothic" charset="0"/>
              </a:rPr>
              <a:t> 000 </a:t>
            </a:r>
            <a:r>
              <a:rPr lang="en-GB" dirty="0" smtClean="0">
                <a:latin typeface="Century Gothic" charset="0"/>
                <a:ea typeface="Century Gothic" charset="0"/>
                <a:cs typeface="Century Gothic" charset="0"/>
              </a:rPr>
              <a:t>companies.</a:t>
            </a:r>
          </a:p>
          <a:p>
            <a:pPr>
              <a:buFont typeface="Arial" charset="0"/>
              <a:buChar char="•"/>
            </a:pPr>
            <a:r>
              <a:rPr lang="en-GB" dirty="0" smtClean="0">
                <a:latin typeface="Century Gothic" charset="0"/>
                <a:ea typeface="Century Gothic" charset="0"/>
                <a:cs typeface="Century Gothic" charset="0"/>
              </a:rPr>
              <a:t>In addition to the possible increase in taxes, our compatriots in the UK will have to deal with rising inflation.</a:t>
            </a:r>
            <a:r>
              <a:rPr lang="pl-PL" dirty="0" smtClean="0">
                <a:latin typeface="Century Gothic" charset="0"/>
                <a:ea typeface="Century Gothic" charset="0"/>
                <a:cs typeface="Century Gothic" charset="0"/>
              </a:rPr>
              <a:t> </a:t>
            </a:r>
            <a:r>
              <a:rPr lang="en-GB" dirty="0" smtClean="0">
                <a:latin typeface="Century Gothic" charset="0"/>
                <a:ea typeface="Century Gothic" charset="0"/>
                <a:cs typeface="Century Gothic" charset="0"/>
              </a:rPr>
              <a:t>According to the Institute of Tax Studies, the government's decision to freeze benefits and tax reliefs by 2020 could seriously affect many families. According to it’s estimations it could affect even 11 million households. With current inflation the British families will lose </a:t>
            </a:r>
            <a:r>
              <a:rPr lang="pl-PL" dirty="0" smtClean="0">
                <a:latin typeface="Century Gothic" charset="0"/>
                <a:ea typeface="Century Gothic" charset="0"/>
                <a:cs typeface="Century Gothic" charset="0"/>
              </a:rPr>
              <a:t>on </a:t>
            </a:r>
            <a:r>
              <a:rPr lang="en-GB" dirty="0" smtClean="0">
                <a:latin typeface="Century Gothic" charset="0"/>
                <a:ea typeface="Century Gothic" charset="0"/>
                <a:cs typeface="Century Gothic" charset="0"/>
              </a:rPr>
              <a:t>average</a:t>
            </a:r>
            <a:r>
              <a:rPr lang="pl-PL" dirty="0" smtClean="0">
                <a:latin typeface="Century Gothic" charset="0"/>
                <a:ea typeface="Century Gothic" charset="0"/>
                <a:cs typeface="Century Gothic" charset="0"/>
              </a:rPr>
              <a:t> </a:t>
            </a:r>
            <a:r>
              <a:rPr lang="en-GB" dirty="0" smtClean="0">
                <a:latin typeface="Century Gothic" charset="0"/>
                <a:ea typeface="Century Gothic" charset="0"/>
                <a:cs typeface="Century Gothic" charset="0"/>
              </a:rPr>
              <a:t>£ 360 a year</a:t>
            </a:r>
            <a:r>
              <a:rPr lang="pl-PL" dirty="0" smtClean="0">
                <a:latin typeface="Century Gothic" charset="0"/>
                <a:ea typeface="Century Gothic" charset="0"/>
                <a:cs typeface="Century Gothic" charset="0"/>
              </a:rPr>
              <a:t>.</a:t>
            </a:r>
            <a:endParaRPr lang="en-GB" dirty="0">
              <a:latin typeface="Century Gothic" charset="0"/>
              <a:ea typeface="Century Gothic" charset="0"/>
              <a:cs typeface="Century Gothic" charset="0"/>
            </a:endParaRPr>
          </a:p>
        </p:txBody>
      </p:sp>
      <p:pic>
        <p:nvPicPr>
          <p:cNvPr id="4" name="Obraz 3"/>
          <p:cNvPicPr>
            <a:picLocks noChangeAspect="1"/>
          </p:cNvPicPr>
          <p:nvPr/>
        </p:nvPicPr>
        <p:blipFill>
          <a:blip r:embed="rId2"/>
          <a:stretch>
            <a:fillRect/>
          </a:stretch>
        </p:blipFill>
        <p:spPr>
          <a:xfrm rot="1395204">
            <a:off x="9141240" y="530614"/>
            <a:ext cx="2578234" cy="1608818"/>
          </a:xfrm>
          <a:prstGeom prst="rect">
            <a:avLst/>
          </a:prstGeom>
        </p:spPr>
      </p:pic>
    </p:spTree>
    <p:extLst>
      <p:ext uri="{BB962C8B-B14F-4D97-AF65-F5344CB8AC3E}">
        <p14:creationId xmlns:p14="http://schemas.microsoft.com/office/powerpoint/2010/main" val="9367878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latin typeface="Century Gothic" charset="0"/>
                <a:ea typeface="Century Gothic" charset="0"/>
                <a:cs typeface="Century Gothic" charset="0"/>
              </a:rPr>
              <a:t>What</a:t>
            </a:r>
            <a:r>
              <a:rPr lang="pl-PL" dirty="0" smtClean="0">
                <a:latin typeface="Century Gothic" charset="0"/>
                <a:ea typeface="Century Gothic" charset="0"/>
                <a:cs typeface="Century Gothic" charset="0"/>
              </a:rPr>
              <a:t> </a:t>
            </a:r>
            <a:r>
              <a:rPr lang="pl-PL" dirty="0" err="1" smtClean="0">
                <a:latin typeface="Century Gothic" charset="0"/>
                <a:ea typeface="Century Gothic" charset="0"/>
                <a:cs typeface="Century Gothic" charset="0"/>
              </a:rPr>
              <a:t>people</a:t>
            </a:r>
            <a:r>
              <a:rPr lang="pl-PL" dirty="0" smtClean="0">
                <a:latin typeface="Century Gothic" charset="0"/>
                <a:ea typeface="Century Gothic" charset="0"/>
                <a:cs typeface="Century Gothic" charset="0"/>
              </a:rPr>
              <a:t> </a:t>
            </a:r>
            <a:r>
              <a:rPr lang="pl-PL" dirty="0" err="1" smtClean="0">
                <a:latin typeface="Century Gothic" charset="0"/>
                <a:ea typeface="Century Gothic" charset="0"/>
                <a:cs typeface="Century Gothic" charset="0"/>
              </a:rPr>
              <a:t>think</a:t>
            </a:r>
            <a:r>
              <a:rPr lang="pl-PL" dirty="0" smtClean="0">
                <a:latin typeface="Century Gothic" charset="0"/>
                <a:ea typeface="Century Gothic" charset="0"/>
                <a:cs typeface="Century Gothic" charset="0"/>
              </a:rPr>
              <a:t> </a:t>
            </a:r>
            <a:r>
              <a:rPr lang="pl-PL" dirty="0" err="1" smtClean="0">
                <a:latin typeface="Century Gothic" charset="0"/>
                <a:ea typeface="Century Gothic" charset="0"/>
                <a:cs typeface="Century Gothic" charset="0"/>
              </a:rPr>
              <a:t>about</a:t>
            </a:r>
            <a:r>
              <a:rPr lang="pl-PL" dirty="0" smtClean="0">
                <a:latin typeface="Century Gothic" charset="0"/>
                <a:ea typeface="Century Gothic" charset="0"/>
                <a:cs typeface="Century Gothic" charset="0"/>
              </a:rPr>
              <a:t> </a:t>
            </a:r>
            <a:r>
              <a:rPr lang="pl-PL" dirty="0" err="1" smtClean="0">
                <a:latin typeface="Century Gothic" charset="0"/>
                <a:ea typeface="Century Gothic" charset="0"/>
                <a:cs typeface="Century Gothic" charset="0"/>
              </a:rPr>
              <a:t>brexit</a:t>
            </a:r>
            <a:r>
              <a:rPr lang="pl-PL" dirty="0" smtClean="0">
                <a:latin typeface="Century Gothic" charset="0"/>
                <a:ea typeface="Century Gothic" charset="0"/>
                <a:cs typeface="Century Gothic" charset="0"/>
              </a:rPr>
              <a:t>?</a:t>
            </a:r>
            <a:endParaRPr lang="pl-PL" dirty="0">
              <a:latin typeface="Century Gothic" charset="0"/>
              <a:ea typeface="Century Gothic" charset="0"/>
              <a:cs typeface="Century Gothic" charset="0"/>
            </a:endParaRPr>
          </a:p>
        </p:txBody>
      </p:sp>
      <p:sp>
        <p:nvSpPr>
          <p:cNvPr id="3" name="Symbol zastępczy zawartości 2"/>
          <p:cNvSpPr>
            <a:spLocks noGrp="1"/>
          </p:cNvSpPr>
          <p:nvPr>
            <p:ph idx="1"/>
          </p:nvPr>
        </p:nvSpPr>
        <p:spPr/>
        <p:txBody>
          <a:bodyPr/>
          <a:lstStyle/>
          <a:p>
            <a:pPr>
              <a:buFont typeface="Arial" charset="0"/>
              <a:buChar char="•"/>
            </a:pPr>
            <a:r>
              <a:rPr lang="pl-PL" dirty="0">
                <a:latin typeface="Century Gothic" charset="0"/>
                <a:ea typeface="Century Gothic" charset="0"/>
                <a:cs typeface="Century Gothic" charset="0"/>
                <a:hlinkClick r:id="rId2"/>
              </a:rPr>
              <a:t>https://www.youtube.com/watch?v=_</a:t>
            </a:r>
            <a:r>
              <a:rPr lang="pl-PL" dirty="0" smtClean="0">
                <a:latin typeface="Century Gothic" charset="0"/>
                <a:ea typeface="Century Gothic" charset="0"/>
                <a:cs typeface="Century Gothic" charset="0"/>
                <a:hlinkClick r:id="rId2"/>
              </a:rPr>
              <a:t>h1X9HZfOBs</a:t>
            </a:r>
            <a:r>
              <a:rPr lang="pl-PL" dirty="0" smtClean="0">
                <a:latin typeface="Century Gothic" charset="0"/>
                <a:ea typeface="Century Gothic" charset="0"/>
                <a:cs typeface="Century Gothic" charset="0"/>
              </a:rPr>
              <a:t> </a:t>
            </a:r>
          </a:p>
          <a:p>
            <a:pPr>
              <a:buFont typeface="Arial" charset="0"/>
              <a:buChar char="•"/>
            </a:pPr>
            <a:r>
              <a:rPr lang="pl-PL" dirty="0">
                <a:latin typeface="Century Gothic" charset="0"/>
                <a:ea typeface="Century Gothic" charset="0"/>
                <a:cs typeface="Century Gothic" charset="0"/>
                <a:hlinkClick r:id="rId3"/>
              </a:rPr>
              <a:t>https://</a:t>
            </a:r>
            <a:r>
              <a:rPr lang="pl-PL" dirty="0" smtClean="0">
                <a:latin typeface="Century Gothic" charset="0"/>
                <a:ea typeface="Century Gothic" charset="0"/>
                <a:cs typeface="Century Gothic" charset="0"/>
                <a:hlinkClick r:id="rId3"/>
              </a:rPr>
              <a:t>www.youtube.com/watch?v=Pcz9M04eR7k</a:t>
            </a:r>
            <a:r>
              <a:rPr lang="pl-PL" dirty="0" smtClean="0">
                <a:latin typeface="Century Gothic" charset="0"/>
                <a:ea typeface="Century Gothic" charset="0"/>
                <a:cs typeface="Century Gothic" charset="0"/>
              </a:rPr>
              <a:t> </a:t>
            </a:r>
          </a:p>
          <a:p>
            <a:pPr>
              <a:buFont typeface="Arial" charset="0"/>
              <a:buChar char="•"/>
            </a:pPr>
            <a:r>
              <a:rPr lang="pl-PL" dirty="0">
                <a:latin typeface="Century Gothic" charset="0"/>
                <a:ea typeface="Century Gothic" charset="0"/>
                <a:cs typeface="Century Gothic" charset="0"/>
                <a:hlinkClick r:id="rId4"/>
              </a:rPr>
              <a:t>https://</a:t>
            </a:r>
            <a:r>
              <a:rPr lang="pl-PL" dirty="0" smtClean="0">
                <a:latin typeface="Century Gothic" charset="0"/>
                <a:ea typeface="Century Gothic" charset="0"/>
                <a:cs typeface="Century Gothic" charset="0"/>
                <a:hlinkClick r:id="rId4"/>
              </a:rPr>
              <a:t>www.youtube.com/watch?v=9aRChOqIdEA</a:t>
            </a:r>
            <a:endParaRPr lang="pl-PL" dirty="0" smtClean="0">
              <a:latin typeface="Century Gothic" charset="0"/>
              <a:ea typeface="Century Gothic" charset="0"/>
              <a:cs typeface="Century Gothic" charset="0"/>
            </a:endParaRPr>
          </a:p>
          <a:p>
            <a:pPr>
              <a:buFont typeface="Arial" charset="0"/>
              <a:buChar char="•"/>
            </a:pPr>
            <a:r>
              <a:rPr lang="pl-PL" dirty="0">
                <a:latin typeface="Century Gothic" charset="0"/>
                <a:ea typeface="Century Gothic" charset="0"/>
                <a:cs typeface="Century Gothic" charset="0"/>
                <a:hlinkClick r:id="rId5"/>
              </a:rPr>
              <a:t>https://</a:t>
            </a:r>
            <a:r>
              <a:rPr lang="pl-PL" dirty="0" smtClean="0">
                <a:latin typeface="Century Gothic" charset="0"/>
                <a:ea typeface="Century Gothic" charset="0"/>
                <a:cs typeface="Century Gothic" charset="0"/>
                <a:hlinkClick r:id="rId5"/>
              </a:rPr>
              <a:t>www.youtube.com/watch?v=WMpDn9VIDLM</a:t>
            </a:r>
            <a:r>
              <a:rPr lang="pl-PL" dirty="0" smtClean="0">
                <a:latin typeface="Century Gothic" charset="0"/>
                <a:ea typeface="Century Gothic" charset="0"/>
                <a:cs typeface="Century Gothic" charset="0"/>
              </a:rPr>
              <a:t>  </a:t>
            </a:r>
            <a:endParaRPr lang="pl-PL" dirty="0">
              <a:latin typeface="Century Gothic" charset="0"/>
              <a:ea typeface="Century Gothic" charset="0"/>
              <a:cs typeface="Century Gothic" charset="0"/>
            </a:endParaRPr>
          </a:p>
        </p:txBody>
      </p:sp>
    </p:spTree>
    <p:extLst>
      <p:ext uri="{BB962C8B-B14F-4D97-AF65-F5344CB8AC3E}">
        <p14:creationId xmlns:p14="http://schemas.microsoft.com/office/powerpoint/2010/main" val="8482716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latin typeface="Century Gothic" charset="0"/>
                <a:ea typeface="Century Gothic" charset="0"/>
                <a:cs typeface="Century Gothic" charset="0"/>
              </a:rPr>
              <a:t>dictionary</a:t>
            </a:r>
            <a:endParaRPr lang="pl-PL" dirty="0">
              <a:latin typeface="Century Gothic" charset="0"/>
              <a:ea typeface="Century Gothic" charset="0"/>
              <a:cs typeface="Century Gothic" charset="0"/>
            </a:endParaRPr>
          </a:p>
        </p:txBody>
      </p:sp>
      <p:sp>
        <p:nvSpPr>
          <p:cNvPr id="3" name="Symbol zastępczy zawartości 2"/>
          <p:cNvSpPr>
            <a:spLocks noGrp="1"/>
          </p:cNvSpPr>
          <p:nvPr>
            <p:ph idx="1"/>
          </p:nvPr>
        </p:nvSpPr>
        <p:spPr/>
        <p:txBody>
          <a:bodyPr/>
          <a:lstStyle/>
          <a:p>
            <a:pPr>
              <a:buFont typeface="Arial" charset="0"/>
              <a:buChar char="•"/>
            </a:pPr>
            <a:r>
              <a:rPr lang="pl-PL" dirty="0">
                <a:latin typeface="Century Gothic" charset="0"/>
                <a:ea typeface="Century Gothic" charset="0"/>
                <a:cs typeface="Century Gothic" charset="0"/>
              </a:rPr>
              <a:t>t</a:t>
            </a:r>
            <a:r>
              <a:rPr lang="pl-PL" dirty="0" smtClean="0">
                <a:latin typeface="Century Gothic" charset="0"/>
                <a:ea typeface="Century Gothic" charset="0"/>
                <a:cs typeface="Century Gothic" charset="0"/>
              </a:rPr>
              <a:t>rade </a:t>
            </a:r>
            <a:r>
              <a:rPr lang="mr-IN" dirty="0" smtClean="0">
                <a:latin typeface="Century Gothic" charset="0"/>
                <a:ea typeface="Century Gothic" charset="0"/>
                <a:cs typeface="Century Gothic" charset="0"/>
              </a:rPr>
              <a:t>–</a:t>
            </a:r>
            <a:r>
              <a:rPr lang="pl-PL" dirty="0" smtClean="0">
                <a:latin typeface="Century Gothic" charset="0"/>
                <a:ea typeface="Century Gothic" charset="0"/>
                <a:cs typeface="Century Gothic" charset="0"/>
              </a:rPr>
              <a:t> handel</a:t>
            </a:r>
          </a:p>
          <a:p>
            <a:pPr>
              <a:buFont typeface="Arial" charset="0"/>
              <a:buChar char="•"/>
            </a:pPr>
            <a:r>
              <a:rPr lang="pl-PL" dirty="0" err="1">
                <a:latin typeface="Century Gothic" charset="0"/>
                <a:ea typeface="Century Gothic" charset="0"/>
                <a:cs typeface="Century Gothic" charset="0"/>
              </a:rPr>
              <a:t>c</a:t>
            </a:r>
            <a:r>
              <a:rPr lang="pl-PL" dirty="0" err="1" smtClean="0">
                <a:latin typeface="Century Gothic" charset="0"/>
                <a:ea typeface="Century Gothic" charset="0"/>
                <a:cs typeface="Century Gothic" charset="0"/>
              </a:rPr>
              <a:t>ommercial</a:t>
            </a:r>
            <a:r>
              <a:rPr lang="pl-PL" dirty="0" smtClean="0">
                <a:latin typeface="Century Gothic" charset="0"/>
                <a:ea typeface="Century Gothic" charset="0"/>
                <a:cs typeface="Century Gothic" charset="0"/>
              </a:rPr>
              <a:t> </a:t>
            </a:r>
            <a:r>
              <a:rPr lang="pl-PL" dirty="0" err="1" smtClean="0">
                <a:latin typeface="Century Gothic" charset="0"/>
                <a:ea typeface="Century Gothic" charset="0"/>
                <a:cs typeface="Century Gothic" charset="0"/>
              </a:rPr>
              <a:t>dues</a:t>
            </a:r>
            <a:r>
              <a:rPr lang="pl-PL" dirty="0" smtClean="0">
                <a:latin typeface="Century Gothic" charset="0"/>
                <a:ea typeface="Century Gothic" charset="0"/>
                <a:cs typeface="Century Gothic" charset="0"/>
              </a:rPr>
              <a:t> </a:t>
            </a:r>
            <a:r>
              <a:rPr lang="pl-PL" dirty="0" err="1" smtClean="0">
                <a:latin typeface="Century Gothic" charset="0"/>
                <a:ea typeface="Century Gothic" charset="0"/>
                <a:cs typeface="Century Gothic" charset="0"/>
              </a:rPr>
              <a:t>insurance</a:t>
            </a:r>
            <a:r>
              <a:rPr lang="pl-PL" dirty="0" smtClean="0">
                <a:latin typeface="Century Gothic" charset="0"/>
                <a:ea typeface="Century Gothic" charset="0"/>
                <a:cs typeface="Century Gothic" charset="0"/>
              </a:rPr>
              <a:t> </a:t>
            </a:r>
            <a:r>
              <a:rPr lang="mr-IN" dirty="0" smtClean="0">
                <a:latin typeface="Century Gothic" charset="0"/>
                <a:ea typeface="Century Gothic" charset="0"/>
                <a:cs typeface="Century Gothic" charset="0"/>
              </a:rPr>
              <a:t>–</a:t>
            </a:r>
            <a:r>
              <a:rPr lang="pl-PL" dirty="0" smtClean="0">
                <a:latin typeface="Century Gothic" charset="0"/>
                <a:ea typeface="Century Gothic" charset="0"/>
                <a:cs typeface="Century Gothic" charset="0"/>
              </a:rPr>
              <a:t> ubezpieczenia handlowych odsetek</a:t>
            </a:r>
          </a:p>
          <a:p>
            <a:pPr>
              <a:buFont typeface="Arial" charset="0"/>
              <a:buChar char="•"/>
            </a:pPr>
            <a:r>
              <a:rPr lang="pl-PL" dirty="0" smtClean="0">
                <a:latin typeface="Century Gothic" charset="0"/>
                <a:ea typeface="Century Gothic" charset="0"/>
                <a:cs typeface="Century Gothic" charset="0"/>
              </a:rPr>
              <a:t> </a:t>
            </a:r>
            <a:r>
              <a:rPr lang="pl-PL" dirty="0" err="1" smtClean="0">
                <a:latin typeface="Century Gothic" charset="0"/>
                <a:ea typeface="Century Gothic" charset="0"/>
                <a:cs typeface="Century Gothic" charset="0"/>
              </a:rPr>
              <a:t>black</a:t>
            </a:r>
            <a:r>
              <a:rPr lang="pl-PL" dirty="0" smtClean="0">
                <a:latin typeface="Century Gothic" charset="0"/>
                <a:ea typeface="Century Gothic" charset="0"/>
                <a:cs typeface="Century Gothic" charset="0"/>
              </a:rPr>
              <a:t> hole </a:t>
            </a:r>
            <a:r>
              <a:rPr lang="mr-IN" dirty="0" smtClean="0">
                <a:latin typeface="Century Gothic" charset="0"/>
                <a:ea typeface="Century Gothic" charset="0"/>
                <a:cs typeface="Century Gothic" charset="0"/>
              </a:rPr>
              <a:t>–</a:t>
            </a:r>
            <a:r>
              <a:rPr lang="pl-PL" dirty="0" smtClean="0">
                <a:latin typeface="Century Gothic" charset="0"/>
                <a:ea typeface="Century Gothic" charset="0"/>
                <a:cs typeface="Century Gothic" charset="0"/>
              </a:rPr>
              <a:t> czarna dziura, tu: mniejsze zarobki.</a:t>
            </a:r>
          </a:p>
          <a:p>
            <a:pPr>
              <a:buFont typeface="Arial" charset="0"/>
              <a:buChar char="•"/>
            </a:pPr>
            <a:r>
              <a:rPr lang="pl-PL" dirty="0" err="1">
                <a:latin typeface="Century Gothic" charset="0"/>
                <a:ea typeface="Century Gothic" charset="0"/>
                <a:cs typeface="Century Gothic" charset="0"/>
              </a:rPr>
              <a:t>i</a:t>
            </a:r>
            <a:r>
              <a:rPr lang="pl-PL" dirty="0" err="1" smtClean="0">
                <a:latin typeface="Century Gothic" charset="0"/>
                <a:ea typeface="Century Gothic" charset="0"/>
                <a:cs typeface="Century Gothic" charset="0"/>
              </a:rPr>
              <a:t>mpuse</a:t>
            </a:r>
            <a:r>
              <a:rPr lang="pl-PL" dirty="0" smtClean="0">
                <a:latin typeface="Century Gothic" charset="0"/>
                <a:ea typeface="Century Gothic" charset="0"/>
                <a:cs typeface="Century Gothic" charset="0"/>
              </a:rPr>
              <a:t> on </a:t>
            </a:r>
            <a:r>
              <a:rPr lang="mr-IN" dirty="0" smtClean="0">
                <a:latin typeface="Century Gothic" charset="0"/>
                <a:ea typeface="Century Gothic" charset="0"/>
                <a:cs typeface="Century Gothic" charset="0"/>
              </a:rPr>
              <a:t>–</a:t>
            </a:r>
            <a:r>
              <a:rPr lang="pl-PL" dirty="0" smtClean="0">
                <a:latin typeface="Century Gothic" charset="0"/>
                <a:ea typeface="Century Gothic" charset="0"/>
                <a:cs typeface="Century Gothic" charset="0"/>
              </a:rPr>
              <a:t> nałożenie na kogoś/coś</a:t>
            </a:r>
          </a:p>
          <a:p>
            <a:pPr>
              <a:buFont typeface="Arial" charset="0"/>
              <a:buChar char="•"/>
            </a:pPr>
            <a:r>
              <a:rPr lang="pl-PL" dirty="0">
                <a:latin typeface="Century Gothic" charset="0"/>
                <a:ea typeface="Century Gothic" charset="0"/>
                <a:cs typeface="Century Gothic" charset="0"/>
              </a:rPr>
              <a:t>o</a:t>
            </a:r>
            <a:r>
              <a:rPr lang="pl-PL" dirty="0" smtClean="0">
                <a:latin typeface="Century Gothic" charset="0"/>
                <a:ea typeface="Century Gothic" charset="0"/>
                <a:cs typeface="Century Gothic" charset="0"/>
              </a:rPr>
              <a:t>n the </a:t>
            </a:r>
            <a:r>
              <a:rPr lang="pl-PL" dirty="0" err="1" smtClean="0">
                <a:latin typeface="Century Gothic" charset="0"/>
                <a:ea typeface="Century Gothic" charset="0"/>
                <a:cs typeface="Century Gothic" charset="0"/>
              </a:rPr>
              <a:t>basis</a:t>
            </a:r>
            <a:r>
              <a:rPr lang="pl-PL" dirty="0" smtClean="0">
                <a:latin typeface="Century Gothic" charset="0"/>
                <a:ea typeface="Century Gothic" charset="0"/>
                <a:cs typeface="Century Gothic" charset="0"/>
              </a:rPr>
              <a:t> </a:t>
            </a:r>
            <a:r>
              <a:rPr lang="mr-IN" dirty="0" smtClean="0">
                <a:latin typeface="Century Gothic" charset="0"/>
                <a:ea typeface="Century Gothic" charset="0"/>
                <a:cs typeface="Century Gothic" charset="0"/>
              </a:rPr>
              <a:t>–</a:t>
            </a:r>
            <a:r>
              <a:rPr lang="pl-PL" dirty="0" smtClean="0">
                <a:latin typeface="Century Gothic" charset="0"/>
                <a:ea typeface="Century Gothic" charset="0"/>
                <a:cs typeface="Century Gothic" charset="0"/>
              </a:rPr>
              <a:t> na podstawie</a:t>
            </a:r>
          </a:p>
          <a:p>
            <a:pPr>
              <a:buFont typeface="Arial" charset="0"/>
              <a:buChar char="•"/>
            </a:pPr>
            <a:r>
              <a:rPr lang="pl-PL" dirty="0" err="1">
                <a:latin typeface="Century Gothic" charset="0"/>
                <a:ea typeface="Century Gothic" charset="0"/>
                <a:cs typeface="Century Gothic" charset="0"/>
              </a:rPr>
              <a:t>a</a:t>
            </a:r>
            <a:r>
              <a:rPr lang="pl-PL" dirty="0" err="1" smtClean="0">
                <a:latin typeface="Century Gothic" charset="0"/>
                <a:ea typeface="Century Gothic" charset="0"/>
                <a:cs typeface="Century Gothic" charset="0"/>
              </a:rPr>
              <a:t>dmitted</a:t>
            </a:r>
            <a:r>
              <a:rPr lang="pl-PL" dirty="0" smtClean="0">
                <a:latin typeface="Century Gothic" charset="0"/>
                <a:ea typeface="Century Gothic" charset="0"/>
                <a:cs typeface="Century Gothic" charset="0"/>
              </a:rPr>
              <a:t> </a:t>
            </a:r>
            <a:r>
              <a:rPr lang="mr-IN" dirty="0" smtClean="0">
                <a:latin typeface="Century Gothic" charset="0"/>
                <a:ea typeface="Century Gothic" charset="0"/>
                <a:cs typeface="Century Gothic" charset="0"/>
              </a:rPr>
              <a:t>–</a:t>
            </a:r>
            <a:r>
              <a:rPr lang="pl-PL" dirty="0" smtClean="0">
                <a:latin typeface="Century Gothic" charset="0"/>
                <a:ea typeface="Century Gothic" charset="0"/>
                <a:cs typeface="Century Gothic" charset="0"/>
              </a:rPr>
              <a:t> dopuszczać kogoś/coś</a:t>
            </a:r>
          </a:p>
          <a:p>
            <a:pPr>
              <a:buFont typeface="Arial" charset="0"/>
              <a:buChar char="•"/>
            </a:pPr>
            <a:r>
              <a:rPr lang="pl-PL" dirty="0" err="1">
                <a:latin typeface="Century Gothic" charset="0"/>
                <a:ea typeface="Century Gothic" charset="0"/>
                <a:cs typeface="Century Gothic" charset="0"/>
              </a:rPr>
              <a:t>r</a:t>
            </a:r>
            <a:r>
              <a:rPr lang="pl-PL" dirty="0" err="1" smtClean="0">
                <a:latin typeface="Century Gothic" charset="0"/>
                <a:ea typeface="Century Gothic" charset="0"/>
                <a:cs typeface="Century Gothic" charset="0"/>
              </a:rPr>
              <a:t>eject</a:t>
            </a:r>
            <a:r>
              <a:rPr lang="pl-PL" dirty="0" smtClean="0">
                <a:latin typeface="Century Gothic" charset="0"/>
                <a:ea typeface="Century Gothic" charset="0"/>
                <a:cs typeface="Century Gothic" charset="0"/>
              </a:rPr>
              <a:t> </a:t>
            </a:r>
            <a:r>
              <a:rPr lang="mr-IN" dirty="0" smtClean="0">
                <a:latin typeface="Century Gothic" charset="0"/>
                <a:ea typeface="Century Gothic" charset="0"/>
                <a:cs typeface="Century Gothic" charset="0"/>
              </a:rPr>
              <a:t>–</a:t>
            </a:r>
            <a:r>
              <a:rPr lang="pl-PL" dirty="0" smtClean="0">
                <a:latin typeface="Century Gothic" charset="0"/>
                <a:ea typeface="Century Gothic" charset="0"/>
                <a:cs typeface="Century Gothic" charset="0"/>
              </a:rPr>
              <a:t> </a:t>
            </a:r>
            <a:r>
              <a:rPr lang="pl-PL" dirty="0" err="1" smtClean="0">
                <a:latin typeface="Century Gothic" charset="0"/>
                <a:ea typeface="Century Gothic" charset="0"/>
                <a:cs typeface="Century Gothic" charset="0"/>
              </a:rPr>
              <a:t>odrzucic</a:t>
            </a:r>
            <a:r>
              <a:rPr lang="pl-PL" dirty="0" smtClean="0">
                <a:latin typeface="Century Gothic" charset="0"/>
                <a:ea typeface="Century Gothic" charset="0"/>
                <a:cs typeface="Century Gothic" charset="0"/>
              </a:rPr>
              <a:t> coś</a:t>
            </a:r>
          </a:p>
          <a:p>
            <a:pPr>
              <a:buFont typeface="Arial" charset="0"/>
              <a:buChar char="•"/>
            </a:pPr>
            <a:r>
              <a:rPr lang="pl-PL" dirty="0" err="1">
                <a:latin typeface="Century Gothic" charset="0"/>
                <a:ea typeface="Century Gothic" charset="0"/>
                <a:cs typeface="Century Gothic" charset="0"/>
              </a:rPr>
              <a:t>s</a:t>
            </a:r>
            <a:r>
              <a:rPr lang="pl-PL" dirty="0" err="1" smtClean="0">
                <a:latin typeface="Century Gothic" charset="0"/>
                <a:ea typeface="Century Gothic" charset="0"/>
                <a:cs typeface="Century Gothic" charset="0"/>
              </a:rPr>
              <a:t>ufficient</a:t>
            </a:r>
            <a:r>
              <a:rPr lang="pl-PL" dirty="0" smtClean="0">
                <a:latin typeface="Century Gothic" charset="0"/>
                <a:ea typeface="Century Gothic" charset="0"/>
                <a:cs typeface="Century Gothic" charset="0"/>
              </a:rPr>
              <a:t> - wystarczający</a:t>
            </a:r>
          </a:p>
          <a:p>
            <a:pPr>
              <a:buFont typeface="Arial" charset="0"/>
              <a:buChar char="•"/>
            </a:pPr>
            <a:endParaRPr lang="pl-PL" dirty="0">
              <a:latin typeface="Century Gothic" charset="0"/>
              <a:ea typeface="Century Gothic" charset="0"/>
              <a:cs typeface="Century Gothic" charset="0"/>
            </a:endParaRPr>
          </a:p>
        </p:txBody>
      </p:sp>
      <p:pic>
        <p:nvPicPr>
          <p:cNvPr id="5" name="Obraz 4"/>
          <p:cNvPicPr>
            <a:picLocks noChangeAspect="1"/>
          </p:cNvPicPr>
          <p:nvPr/>
        </p:nvPicPr>
        <p:blipFill>
          <a:blip r:embed="rId2"/>
          <a:stretch>
            <a:fillRect/>
          </a:stretch>
        </p:blipFill>
        <p:spPr>
          <a:xfrm rot="1112613">
            <a:off x="9364256" y="381543"/>
            <a:ext cx="2759884" cy="2207907"/>
          </a:xfrm>
          <a:prstGeom prst="rect">
            <a:avLst/>
          </a:prstGeom>
        </p:spPr>
      </p:pic>
    </p:spTree>
    <p:extLst>
      <p:ext uri="{BB962C8B-B14F-4D97-AF65-F5344CB8AC3E}">
        <p14:creationId xmlns:p14="http://schemas.microsoft.com/office/powerpoint/2010/main" val="17928443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latin typeface="Century Gothic" charset="0"/>
                <a:ea typeface="Century Gothic" charset="0"/>
                <a:cs typeface="Century Gothic" charset="0"/>
              </a:rPr>
              <a:t>dictionary</a:t>
            </a:r>
            <a:endParaRPr lang="pl-PL" dirty="0">
              <a:latin typeface="Century Gothic" charset="0"/>
              <a:ea typeface="Century Gothic" charset="0"/>
              <a:cs typeface="Century Gothic" charset="0"/>
            </a:endParaRPr>
          </a:p>
        </p:txBody>
      </p:sp>
      <p:sp>
        <p:nvSpPr>
          <p:cNvPr id="3" name="Symbol zastępczy zawartości 2"/>
          <p:cNvSpPr>
            <a:spLocks noGrp="1"/>
          </p:cNvSpPr>
          <p:nvPr>
            <p:ph idx="1"/>
          </p:nvPr>
        </p:nvSpPr>
        <p:spPr/>
        <p:txBody>
          <a:bodyPr/>
          <a:lstStyle/>
          <a:p>
            <a:pPr>
              <a:buFont typeface="Arial" charset="0"/>
              <a:buChar char="•"/>
            </a:pPr>
            <a:r>
              <a:rPr lang="pl-PL" dirty="0" err="1">
                <a:latin typeface="Century Gothic" charset="0"/>
                <a:ea typeface="Century Gothic" charset="0"/>
                <a:cs typeface="Century Gothic" charset="0"/>
              </a:rPr>
              <a:t>i</a:t>
            </a:r>
            <a:r>
              <a:rPr lang="pl-PL" dirty="0" err="1" smtClean="0">
                <a:latin typeface="Century Gothic" charset="0"/>
                <a:ea typeface="Century Gothic" charset="0"/>
                <a:cs typeface="Century Gothic" charset="0"/>
              </a:rPr>
              <a:t>ncreased</a:t>
            </a:r>
            <a:r>
              <a:rPr lang="pl-PL" dirty="0" smtClean="0">
                <a:latin typeface="Century Gothic" charset="0"/>
                <a:ea typeface="Century Gothic" charset="0"/>
                <a:cs typeface="Century Gothic" charset="0"/>
              </a:rPr>
              <a:t> </a:t>
            </a:r>
            <a:r>
              <a:rPr lang="mr-IN" dirty="0" smtClean="0">
                <a:latin typeface="Century Gothic" charset="0"/>
                <a:ea typeface="Century Gothic" charset="0"/>
                <a:cs typeface="Century Gothic" charset="0"/>
              </a:rPr>
              <a:t>–</a:t>
            </a:r>
            <a:r>
              <a:rPr lang="pl-PL" dirty="0" smtClean="0">
                <a:latin typeface="Century Gothic" charset="0"/>
                <a:ea typeface="Century Gothic" charset="0"/>
                <a:cs typeface="Century Gothic" charset="0"/>
              </a:rPr>
              <a:t> zwiększony</a:t>
            </a:r>
          </a:p>
          <a:p>
            <a:pPr>
              <a:buFont typeface="Arial" charset="0"/>
              <a:buChar char="•"/>
            </a:pPr>
            <a:r>
              <a:rPr lang="pl-PL" dirty="0" err="1">
                <a:latin typeface="Century Gothic" charset="0"/>
                <a:ea typeface="Century Gothic" charset="0"/>
                <a:cs typeface="Century Gothic" charset="0"/>
              </a:rPr>
              <a:t>d</a:t>
            </a:r>
            <a:r>
              <a:rPr lang="pl-PL" dirty="0" err="1" smtClean="0">
                <a:latin typeface="Century Gothic" charset="0"/>
                <a:ea typeface="Century Gothic" charset="0"/>
                <a:cs typeface="Century Gothic" charset="0"/>
              </a:rPr>
              <a:t>ivided</a:t>
            </a:r>
            <a:r>
              <a:rPr lang="pl-PL" dirty="0" smtClean="0">
                <a:latin typeface="Century Gothic" charset="0"/>
                <a:ea typeface="Century Gothic" charset="0"/>
                <a:cs typeface="Century Gothic" charset="0"/>
              </a:rPr>
              <a:t> </a:t>
            </a:r>
            <a:r>
              <a:rPr lang="mr-IN" dirty="0" smtClean="0">
                <a:latin typeface="Century Gothic" charset="0"/>
                <a:ea typeface="Century Gothic" charset="0"/>
                <a:cs typeface="Century Gothic" charset="0"/>
              </a:rPr>
              <a:t>–</a:t>
            </a:r>
            <a:r>
              <a:rPr lang="pl-PL" dirty="0" smtClean="0">
                <a:latin typeface="Century Gothic" charset="0"/>
                <a:ea typeface="Century Gothic" charset="0"/>
                <a:cs typeface="Century Gothic" charset="0"/>
              </a:rPr>
              <a:t> podzielony</a:t>
            </a:r>
          </a:p>
          <a:p>
            <a:pPr>
              <a:buFont typeface="Arial" charset="0"/>
              <a:buChar char="•"/>
            </a:pPr>
            <a:r>
              <a:rPr lang="pl-PL" dirty="0" err="1">
                <a:latin typeface="Century Gothic" charset="0"/>
                <a:ea typeface="Century Gothic" charset="0"/>
                <a:cs typeface="Century Gothic" charset="0"/>
              </a:rPr>
              <a:t>d</a:t>
            </a:r>
            <a:r>
              <a:rPr lang="pl-PL" dirty="0" err="1" smtClean="0">
                <a:latin typeface="Century Gothic" charset="0"/>
                <a:ea typeface="Century Gothic" charset="0"/>
                <a:cs typeface="Century Gothic" charset="0"/>
              </a:rPr>
              <a:t>ecreased</a:t>
            </a:r>
            <a:r>
              <a:rPr lang="pl-PL" dirty="0" smtClean="0">
                <a:latin typeface="Century Gothic" charset="0"/>
                <a:ea typeface="Century Gothic" charset="0"/>
                <a:cs typeface="Century Gothic" charset="0"/>
              </a:rPr>
              <a:t> </a:t>
            </a:r>
            <a:r>
              <a:rPr lang="mr-IN" dirty="0" smtClean="0">
                <a:latin typeface="Century Gothic" charset="0"/>
                <a:ea typeface="Century Gothic" charset="0"/>
                <a:cs typeface="Century Gothic" charset="0"/>
              </a:rPr>
              <a:t>–</a:t>
            </a:r>
            <a:r>
              <a:rPr lang="pl-PL" dirty="0" smtClean="0">
                <a:latin typeface="Century Gothic" charset="0"/>
                <a:ea typeface="Century Gothic" charset="0"/>
                <a:cs typeface="Century Gothic" charset="0"/>
              </a:rPr>
              <a:t> pomniejszony</a:t>
            </a:r>
          </a:p>
          <a:p>
            <a:pPr>
              <a:buFont typeface="Arial" charset="0"/>
              <a:buChar char="•"/>
            </a:pPr>
            <a:r>
              <a:rPr lang="pl-PL" dirty="0">
                <a:latin typeface="Century Gothic" charset="0"/>
                <a:ea typeface="Century Gothic" charset="0"/>
                <a:cs typeface="Century Gothic" charset="0"/>
              </a:rPr>
              <a:t>t</a:t>
            </a:r>
            <a:r>
              <a:rPr lang="pl-PL" dirty="0" smtClean="0">
                <a:latin typeface="Century Gothic" charset="0"/>
                <a:ea typeface="Century Gothic" charset="0"/>
                <a:cs typeface="Century Gothic" charset="0"/>
              </a:rPr>
              <a:t>o </a:t>
            </a:r>
            <a:r>
              <a:rPr lang="pl-PL" dirty="0" err="1" smtClean="0">
                <a:latin typeface="Century Gothic" charset="0"/>
                <a:ea typeface="Century Gothic" charset="0"/>
                <a:cs typeface="Century Gothic" charset="0"/>
              </a:rPr>
              <a:t>deal</a:t>
            </a:r>
            <a:r>
              <a:rPr lang="pl-PL" dirty="0" smtClean="0">
                <a:latin typeface="Century Gothic" charset="0"/>
                <a:ea typeface="Century Gothic" charset="0"/>
                <a:cs typeface="Century Gothic" charset="0"/>
              </a:rPr>
              <a:t> </a:t>
            </a:r>
            <a:r>
              <a:rPr lang="mr-IN" dirty="0" smtClean="0">
                <a:latin typeface="Century Gothic" charset="0"/>
                <a:ea typeface="Century Gothic" charset="0"/>
                <a:cs typeface="Century Gothic" charset="0"/>
              </a:rPr>
              <a:t>–</a:t>
            </a:r>
            <a:r>
              <a:rPr lang="pl-PL" dirty="0" smtClean="0">
                <a:latin typeface="Century Gothic" charset="0"/>
                <a:ea typeface="Century Gothic" charset="0"/>
                <a:cs typeface="Century Gothic" charset="0"/>
              </a:rPr>
              <a:t> stawić czoła</a:t>
            </a:r>
          </a:p>
          <a:p>
            <a:pPr>
              <a:buFont typeface="Arial" charset="0"/>
              <a:buChar char="•"/>
            </a:pPr>
            <a:r>
              <a:rPr lang="pl-PL" dirty="0" err="1">
                <a:latin typeface="Century Gothic" charset="0"/>
                <a:ea typeface="Century Gothic" charset="0"/>
                <a:cs typeface="Century Gothic" charset="0"/>
              </a:rPr>
              <a:t>a</a:t>
            </a:r>
            <a:r>
              <a:rPr lang="pl-PL" dirty="0" err="1" smtClean="0">
                <a:latin typeface="Century Gothic" charset="0"/>
                <a:ea typeface="Century Gothic" charset="0"/>
                <a:cs typeface="Century Gothic" charset="0"/>
              </a:rPr>
              <a:t>ccording</a:t>
            </a:r>
            <a:r>
              <a:rPr lang="pl-PL" dirty="0" smtClean="0">
                <a:latin typeface="Century Gothic" charset="0"/>
                <a:ea typeface="Century Gothic" charset="0"/>
                <a:cs typeface="Century Gothic" charset="0"/>
              </a:rPr>
              <a:t> to </a:t>
            </a:r>
            <a:r>
              <a:rPr lang="pl-PL" dirty="0" err="1" smtClean="0">
                <a:latin typeface="Century Gothic" charset="0"/>
                <a:ea typeface="Century Gothic" charset="0"/>
                <a:cs typeface="Century Gothic" charset="0"/>
              </a:rPr>
              <a:t>estimations</a:t>
            </a:r>
            <a:r>
              <a:rPr lang="pl-PL" dirty="0" smtClean="0">
                <a:latin typeface="Century Gothic" charset="0"/>
                <a:ea typeface="Century Gothic" charset="0"/>
                <a:cs typeface="Century Gothic" charset="0"/>
              </a:rPr>
              <a:t> </a:t>
            </a:r>
            <a:r>
              <a:rPr lang="mr-IN" dirty="0" smtClean="0">
                <a:latin typeface="Century Gothic" charset="0"/>
                <a:ea typeface="Century Gothic" charset="0"/>
                <a:cs typeface="Century Gothic" charset="0"/>
              </a:rPr>
              <a:t>–</a:t>
            </a:r>
            <a:r>
              <a:rPr lang="pl-PL" dirty="0" smtClean="0">
                <a:latin typeface="Century Gothic" charset="0"/>
                <a:ea typeface="Century Gothic" charset="0"/>
                <a:cs typeface="Century Gothic" charset="0"/>
              </a:rPr>
              <a:t> według szacunków</a:t>
            </a:r>
          </a:p>
          <a:p>
            <a:pPr>
              <a:buFont typeface="Arial" charset="0"/>
              <a:buChar char="•"/>
            </a:pPr>
            <a:endParaRPr lang="pl-PL" dirty="0" smtClean="0">
              <a:latin typeface="Century Gothic" charset="0"/>
              <a:ea typeface="Century Gothic" charset="0"/>
              <a:cs typeface="Century Gothic" charset="0"/>
            </a:endParaRPr>
          </a:p>
          <a:p>
            <a:pPr>
              <a:buFont typeface="Arial" charset="0"/>
              <a:buChar char="•"/>
            </a:pPr>
            <a:endParaRPr lang="pl-PL" dirty="0" smtClean="0">
              <a:latin typeface="Century Gothic" charset="0"/>
              <a:ea typeface="Century Gothic" charset="0"/>
              <a:cs typeface="Century Gothic" charset="0"/>
            </a:endParaRPr>
          </a:p>
          <a:p>
            <a:pPr>
              <a:buFont typeface="Arial" charset="0"/>
              <a:buChar char="•"/>
            </a:pPr>
            <a:endParaRPr lang="pl-PL" dirty="0" smtClean="0">
              <a:latin typeface="Century Gothic" charset="0"/>
              <a:ea typeface="Century Gothic" charset="0"/>
              <a:cs typeface="Century Gothic" charset="0"/>
            </a:endParaRPr>
          </a:p>
          <a:p>
            <a:pPr>
              <a:buFont typeface="Arial" charset="0"/>
              <a:buChar char="•"/>
            </a:pPr>
            <a:endParaRPr lang="pl-PL" dirty="0" smtClean="0">
              <a:latin typeface="Century Gothic" charset="0"/>
              <a:ea typeface="Century Gothic" charset="0"/>
              <a:cs typeface="Century Gothic" charset="0"/>
            </a:endParaRPr>
          </a:p>
          <a:p>
            <a:pPr>
              <a:buFont typeface="Arial" charset="0"/>
              <a:buChar char="•"/>
            </a:pPr>
            <a:endParaRPr lang="pl-PL" dirty="0">
              <a:latin typeface="Century Gothic" charset="0"/>
              <a:ea typeface="Century Gothic" charset="0"/>
              <a:cs typeface="Century Gothic" charset="0"/>
            </a:endParaRPr>
          </a:p>
        </p:txBody>
      </p:sp>
      <p:pic>
        <p:nvPicPr>
          <p:cNvPr id="4" name="Obraz 3"/>
          <p:cNvPicPr>
            <a:picLocks noChangeAspect="1"/>
          </p:cNvPicPr>
          <p:nvPr/>
        </p:nvPicPr>
        <p:blipFill>
          <a:blip r:embed="rId2"/>
          <a:stretch>
            <a:fillRect/>
          </a:stretch>
        </p:blipFill>
        <p:spPr>
          <a:xfrm rot="459048">
            <a:off x="8720801" y="-164181"/>
            <a:ext cx="3448224" cy="3448224"/>
          </a:xfrm>
          <a:prstGeom prst="rect">
            <a:avLst/>
          </a:prstGeom>
        </p:spPr>
      </p:pic>
    </p:spTree>
    <p:extLst>
      <p:ext uri="{BB962C8B-B14F-4D97-AF65-F5344CB8AC3E}">
        <p14:creationId xmlns:p14="http://schemas.microsoft.com/office/powerpoint/2010/main" val="8861231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GB" dirty="0" smtClean="0">
                <a:latin typeface="Century Gothic" charset="0"/>
                <a:ea typeface="Century Gothic" charset="0"/>
                <a:cs typeface="Century Gothic" charset="0"/>
              </a:rPr>
              <a:t>What is it?</a:t>
            </a:r>
            <a:endParaRPr lang="en-GB" dirty="0">
              <a:latin typeface="Century Gothic" charset="0"/>
              <a:ea typeface="Century Gothic" charset="0"/>
              <a:cs typeface="Century Gothic" charset="0"/>
            </a:endParaRPr>
          </a:p>
        </p:txBody>
      </p:sp>
      <p:sp>
        <p:nvSpPr>
          <p:cNvPr id="3" name="Symbol zastępczy zawartości 2"/>
          <p:cNvSpPr>
            <a:spLocks noGrp="1"/>
          </p:cNvSpPr>
          <p:nvPr>
            <p:ph idx="1"/>
          </p:nvPr>
        </p:nvSpPr>
        <p:spPr/>
        <p:txBody>
          <a:bodyPr/>
          <a:lstStyle/>
          <a:p>
            <a:pPr>
              <a:buFont typeface="Arial" charset="0"/>
              <a:buChar char="•"/>
            </a:pPr>
            <a:r>
              <a:rPr lang="en-GB" dirty="0" smtClean="0">
                <a:latin typeface="Century Gothic" charset="0"/>
                <a:ea typeface="Century Gothic" charset="0"/>
                <a:cs typeface="Century Gothic" charset="0"/>
              </a:rPr>
              <a:t>This is the name of the UK's exit process from the European Union. It comes from combining the word "</a:t>
            </a:r>
            <a:r>
              <a:rPr lang="en-GB" dirty="0" err="1" smtClean="0">
                <a:latin typeface="Century Gothic" charset="0"/>
                <a:ea typeface="Century Gothic" charset="0"/>
                <a:cs typeface="Century Gothic" charset="0"/>
              </a:rPr>
              <a:t>br</a:t>
            </a:r>
            <a:r>
              <a:rPr lang="en-GB" dirty="0" smtClean="0">
                <a:latin typeface="Century Gothic" charset="0"/>
                <a:ea typeface="Century Gothic" charset="0"/>
                <a:cs typeface="Century Gothic" charset="0"/>
              </a:rPr>
              <a:t>” (Britain) with the word "exit”.</a:t>
            </a:r>
          </a:p>
          <a:p>
            <a:pPr>
              <a:buFont typeface="Arial" charset="0"/>
              <a:buChar char="•"/>
            </a:pPr>
            <a:r>
              <a:rPr lang="en-GB" dirty="0" smtClean="0">
                <a:latin typeface="Century Gothic" charset="0"/>
                <a:ea typeface="Century Gothic" charset="0"/>
                <a:cs typeface="Century Gothic" charset="0"/>
              </a:rPr>
              <a:t> It started from referendum in June 2016.</a:t>
            </a:r>
          </a:p>
          <a:p>
            <a:pPr>
              <a:buFont typeface="Arial" charset="0"/>
              <a:buChar char="•"/>
            </a:pPr>
            <a:r>
              <a:rPr lang="en-GB" dirty="0" smtClean="0">
                <a:latin typeface="Century Gothic" charset="0"/>
                <a:ea typeface="Century Gothic" charset="0"/>
                <a:cs typeface="Century Gothic" charset="0"/>
              </a:rPr>
              <a:t>In the vote, 72.2% of the respondents voted and 51.89% of people voting wanted to leave the European Union.</a:t>
            </a:r>
            <a:endParaRPr lang="en-GB" dirty="0">
              <a:latin typeface="Century Gothic" charset="0"/>
              <a:ea typeface="Century Gothic" charset="0"/>
              <a:cs typeface="Century Gothic" charset="0"/>
            </a:endParaRPr>
          </a:p>
        </p:txBody>
      </p:sp>
      <p:pic>
        <p:nvPicPr>
          <p:cNvPr id="4" name="Obraz 3"/>
          <p:cNvPicPr>
            <a:picLocks noChangeAspect="1"/>
          </p:cNvPicPr>
          <p:nvPr/>
        </p:nvPicPr>
        <p:blipFill>
          <a:blip r:embed="rId2"/>
          <a:stretch>
            <a:fillRect/>
          </a:stretch>
        </p:blipFill>
        <p:spPr>
          <a:xfrm rot="1188441">
            <a:off x="8507485" y="113028"/>
            <a:ext cx="3902211" cy="2191742"/>
          </a:xfrm>
          <a:prstGeom prst="rect">
            <a:avLst/>
          </a:prstGeom>
        </p:spPr>
      </p:pic>
    </p:spTree>
    <p:extLst>
      <p:ext uri="{BB962C8B-B14F-4D97-AF65-F5344CB8AC3E}">
        <p14:creationId xmlns:p14="http://schemas.microsoft.com/office/powerpoint/2010/main" val="104513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186449" y="0"/>
            <a:ext cx="12585290" cy="6858000"/>
          </a:xfrm>
          <a:prstGeom prst="rect">
            <a:avLst/>
          </a:prstGeom>
        </p:spPr>
      </p:pic>
    </p:spTree>
    <p:extLst>
      <p:ext uri="{BB962C8B-B14F-4D97-AF65-F5344CB8AC3E}">
        <p14:creationId xmlns:p14="http://schemas.microsoft.com/office/powerpoint/2010/main" val="8738181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atin typeface="Century Gothic" charset="0"/>
                <a:ea typeface="Century Gothic" charset="0"/>
                <a:cs typeface="Century Gothic" charset="0"/>
              </a:rPr>
              <a:t>„</a:t>
            </a:r>
            <a:r>
              <a:rPr lang="pl-PL" dirty="0" err="1" smtClean="0">
                <a:latin typeface="Century Gothic" charset="0"/>
                <a:ea typeface="Century Gothic" charset="0"/>
                <a:cs typeface="Century Gothic" charset="0"/>
              </a:rPr>
              <a:t>Brexit</a:t>
            </a:r>
            <a:r>
              <a:rPr lang="pl-PL" dirty="0" smtClean="0">
                <a:latin typeface="Century Gothic" charset="0"/>
                <a:ea typeface="Century Gothic" charset="0"/>
                <a:cs typeface="Century Gothic" charset="0"/>
              </a:rPr>
              <a:t> </a:t>
            </a:r>
            <a:r>
              <a:rPr lang="pl-PL" dirty="0" err="1" smtClean="0">
                <a:latin typeface="Century Gothic" charset="0"/>
                <a:ea typeface="Century Gothic" charset="0"/>
                <a:cs typeface="Century Gothic" charset="0"/>
              </a:rPr>
              <a:t>means</a:t>
            </a:r>
            <a:r>
              <a:rPr lang="pl-PL" dirty="0" smtClean="0">
                <a:latin typeface="Century Gothic" charset="0"/>
                <a:ea typeface="Century Gothic" charset="0"/>
                <a:cs typeface="Century Gothic" charset="0"/>
              </a:rPr>
              <a:t> </a:t>
            </a:r>
            <a:r>
              <a:rPr lang="pl-PL" dirty="0" err="1" smtClean="0">
                <a:latin typeface="Century Gothic" charset="0"/>
                <a:ea typeface="Century Gothic" charset="0"/>
                <a:cs typeface="Century Gothic" charset="0"/>
              </a:rPr>
              <a:t>brexit</a:t>
            </a:r>
            <a:r>
              <a:rPr lang="pl-PL" dirty="0" smtClean="0">
                <a:latin typeface="Century Gothic" charset="0"/>
                <a:ea typeface="Century Gothic" charset="0"/>
                <a:cs typeface="Century Gothic" charset="0"/>
              </a:rPr>
              <a:t>”</a:t>
            </a:r>
            <a:endParaRPr lang="pl-PL" dirty="0">
              <a:latin typeface="Century Gothic" charset="0"/>
              <a:ea typeface="Century Gothic" charset="0"/>
              <a:cs typeface="Century Gothic" charset="0"/>
            </a:endParaRPr>
          </a:p>
        </p:txBody>
      </p:sp>
      <p:sp>
        <p:nvSpPr>
          <p:cNvPr id="3" name="Symbol zastępczy zawartości 2"/>
          <p:cNvSpPr>
            <a:spLocks noGrp="1"/>
          </p:cNvSpPr>
          <p:nvPr>
            <p:ph idx="1"/>
          </p:nvPr>
        </p:nvSpPr>
        <p:spPr/>
        <p:txBody>
          <a:bodyPr/>
          <a:lstStyle/>
          <a:p>
            <a:pPr algn="just">
              <a:buFont typeface="Arial" charset="0"/>
              <a:buChar char="•"/>
            </a:pPr>
            <a:r>
              <a:rPr lang="en-US" sz="2000" dirty="0" smtClean="0">
                <a:latin typeface="Century Gothic" charset="0"/>
                <a:ea typeface="Century Gothic" charset="0"/>
                <a:cs typeface="Century Gothic" charset="0"/>
              </a:rPr>
              <a:t>Theresa Ma</a:t>
            </a:r>
            <a:r>
              <a:rPr lang="pl-PL" sz="2000" dirty="0" smtClean="0">
                <a:latin typeface="Century Gothic" charset="0"/>
                <a:ea typeface="Century Gothic" charset="0"/>
                <a:cs typeface="Century Gothic" charset="0"/>
              </a:rPr>
              <a:t>y </a:t>
            </a:r>
            <a:r>
              <a:rPr lang="pl-PL" sz="2000" dirty="0" err="1" smtClean="0">
                <a:latin typeface="Century Gothic" charset="0"/>
                <a:ea typeface="Century Gothic" charset="0"/>
                <a:cs typeface="Century Gothic" charset="0"/>
              </a:rPr>
              <a:t>became</a:t>
            </a:r>
            <a:r>
              <a:rPr lang="pl-PL" sz="2000" dirty="0" smtClean="0">
                <a:latin typeface="Century Gothic" charset="0"/>
                <a:ea typeface="Century Gothic" charset="0"/>
                <a:cs typeface="Century Gothic" charset="0"/>
              </a:rPr>
              <a:t> a </a:t>
            </a:r>
            <a:r>
              <a:rPr lang="pl-PL" sz="2000" dirty="0" err="1" smtClean="0">
                <a:latin typeface="Century Gothic" charset="0"/>
                <a:ea typeface="Century Gothic" charset="0"/>
                <a:cs typeface="Century Gothic" charset="0"/>
              </a:rPr>
              <a:t>new</a:t>
            </a:r>
            <a:r>
              <a:rPr lang="pl-PL" sz="2000" dirty="0" smtClean="0">
                <a:latin typeface="Century Gothic" charset="0"/>
                <a:ea typeface="Century Gothic" charset="0"/>
                <a:cs typeface="Century Gothic" charset="0"/>
              </a:rPr>
              <a:t> </a:t>
            </a:r>
            <a:r>
              <a:rPr lang="pl-PL" sz="2000" dirty="0" err="1" smtClean="0">
                <a:latin typeface="Century Gothic" charset="0"/>
                <a:ea typeface="Century Gothic" charset="0"/>
                <a:cs typeface="Century Gothic" charset="0"/>
              </a:rPr>
              <a:t>Prime</a:t>
            </a:r>
            <a:r>
              <a:rPr lang="pl-PL" sz="2000" dirty="0" smtClean="0">
                <a:latin typeface="Century Gothic" charset="0"/>
                <a:ea typeface="Century Gothic" charset="0"/>
                <a:cs typeface="Century Gothic" charset="0"/>
              </a:rPr>
              <a:t> Minister.</a:t>
            </a:r>
            <a:endParaRPr lang="pl-PL" sz="2000" dirty="0">
              <a:latin typeface="Century Gothic" charset="0"/>
              <a:ea typeface="Century Gothic" charset="0"/>
              <a:cs typeface="Century Gothic" charset="0"/>
            </a:endParaRPr>
          </a:p>
          <a:p>
            <a:pPr algn="just">
              <a:buFont typeface="Arial" charset="0"/>
              <a:buChar char="•"/>
            </a:pPr>
            <a:r>
              <a:rPr lang="pl-PL" sz="2000" dirty="0" err="1">
                <a:latin typeface="Century Gothic" charset="0"/>
                <a:ea typeface="Century Gothic" charset="0"/>
                <a:cs typeface="Century Gothic" charset="0"/>
              </a:rPr>
              <a:t>She</a:t>
            </a:r>
            <a:r>
              <a:rPr lang="pl-PL" sz="2000" dirty="0">
                <a:latin typeface="Century Gothic" charset="0"/>
                <a:ea typeface="Century Gothic" charset="0"/>
                <a:cs typeface="Century Gothic" charset="0"/>
              </a:rPr>
              <a:t> </a:t>
            </a:r>
            <a:r>
              <a:rPr lang="en-US" sz="2000" dirty="0">
                <a:latin typeface="Century Gothic" charset="0"/>
                <a:ea typeface="Century Gothic" charset="0"/>
                <a:cs typeface="Century Gothic" charset="0"/>
              </a:rPr>
              <a:t>took over from David Cameron, who resigned on the day </a:t>
            </a:r>
            <a:r>
              <a:rPr lang="en-US" sz="2000" dirty="0" smtClean="0">
                <a:latin typeface="Century Gothic" charset="0"/>
                <a:ea typeface="Century Gothic" charset="0"/>
                <a:cs typeface="Century Gothic" charset="0"/>
              </a:rPr>
              <a:t>after the </a:t>
            </a:r>
            <a:r>
              <a:rPr lang="en-US" sz="2000" dirty="0">
                <a:latin typeface="Century Gothic" charset="0"/>
                <a:ea typeface="Century Gothic" charset="0"/>
                <a:cs typeface="Century Gothic" charset="0"/>
              </a:rPr>
              <a:t>referendum. </a:t>
            </a:r>
          </a:p>
          <a:p>
            <a:pPr algn="just">
              <a:buFont typeface="Arial" charset="0"/>
              <a:buChar char="•"/>
            </a:pPr>
            <a:r>
              <a:rPr lang="en-US" sz="2000" dirty="0" err="1" smtClean="0">
                <a:latin typeface="Century Gothic" charset="0"/>
                <a:ea typeface="Century Gothic" charset="0"/>
                <a:cs typeface="Century Gothic" charset="0"/>
              </a:rPr>
              <a:t>Mrs</a:t>
            </a:r>
            <a:r>
              <a:rPr lang="en-US" sz="2000" dirty="0" smtClean="0">
                <a:latin typeface="Century Gothic" charset="0"/>
                <a:ea typeface="Century Gothic" charset="0"/>
                <a:cs typeface="Century Gothic" charset="0"/>
              </a:rPr>
              <a:t> May, such as </a:t>
            </a:r>
            <a:r>
              <a:rPr lang="en-US" sz="2000" dirty="0" err="1" smtClean="0">
                <a:latin typeface="Century Gothic" charset="0"/>
                <a:ea typeface="Century Gothic" charset="0"/>
                <a:cs typeface="Century Gothic" charset="0"/>
              </a:rPr>
              <a:t>Mr</a:t>
            </a:r>
            <a:r>
              <a:rPr lang="en-US" sz="2000" dirty="0" smtClean="0">
                <a:latin typeface="Century Gothic" charset="0"/>
                <a:ea typeface="Century Gothic" charset="0"/>
                <a:cs typeface="Century Gothic" charset="0"/>
              </a:rPr>
              <a:t> Cameron, was </a:t>
            </a:r>
            <a:r>
              <a:rPr lang="en-US" sz="2000" dirty="0">
                <a:latin typeface="Century Gothic" charset="0"/>
                <a:ea typeface="Century Gothic" charset="0"/>
                <a:cs typeface="Century Gothic" charset="0"/>
              </a:rPr>
              <a:t>against Britain leaving the EU but she </a:t>
            </a:r>
            <a:r>
              <a:rPr lang="en-US" sz="2000" dirty="0" smtClean="0">
                <a:latin typeface="Century Gothic" charset="0"/>
                <a:ea typeface="Century Gothic" charset="0"/>
                <a:cs typeface="Century Gothic" charset="0"/>
              </a:rPr>
              <a:t>said </a:t>
            </a:r>
            <a:r>
              <a:rPr lang="en-US" sz="2000" dirty="0">
                <a:latin typeface="Century Gothic" charset="0"/>
                <a:ea typeface="Century Gothic" charset="0"/>
                <a:cs typeface="Century Gothic" charset="0"/>
              </a:rPr>
              <a:t>she will respect the will of the people. She has said "</a:t>
            </a:r>
            <a:r>
              <a:rPr lang="en-US" sz="2000" dirty="0" err="1">
                <a:latin typeface="Century Gothic" charset="0"/>
                <a:ea typeface="Century Gothic" charset="0"/>
                <a:cs typeface="Century Gothic" charset="0"/>
              </a:rPr>
              <a:t>Brexit</a:t>
            </a:r>
            <a:r>
              <a:rPr lang="en-US" sz="2000" dirty="0">
                <a:latin typeface="Century Gothic" charset="0"/>
                <a:ea typeface="Century Gothic" charset="0"/>
                <a:cs typeface="Century Gothic" charset="0"/>
              </a:rPr>
              <a:t> means </a:t>
            </a:r>
            <a:r>
              <a:rPr lang="en-US" sz="2000" dirty="0" err="1">
                <a:latin typeface="Century Gothic" charset="0"/>
                <a:ea typeface="Century Gothic" charset="0"/>
                <a:cs typeface="Century Gothic" charset="0"/>
              </a:rPr>
              <a:t>Brexit</a:t>
            </a:r>
            <a:r>
              <a:rPr lang="en-US" dirty="0">
                <a:latin typeface="Century Gothic" charset="0"/>
                <a:ea typeface="Century Gothic" charset="0"/>
                <a:cs typeface="Century Gothic" charset="0"/>
              </a:rPr>
              <a:t>"</a:t>
            </a:r>
            <a:r>
              <a:rPr lang="pl-PL" dirty="0">
                <a:latin typeface="Century Gothic" charset="0"/>
                <a:ea typeface="Century Gothic" charset="0"/>
                <a:cs typeface="Century Gothic" charset="0"/>
              </a:rPr>
              <a:t>.</a:t>
            </a:r>
            <a:endParaRPr lang="en-US" dirty="0">
              <a:latin typeface="Century Gothic" charset="0"/>
              <a:ea typeface="Century Gothic" charset="0"/>
              <a:cs typeface="Century Gothic" charset="0"/>
            </a:endParaRPr>
          </a:p>
          <a:p>
            <a:pPr marL="0" indent="0">
              <a:buNone/>
            </a:pPr>
            <a:endParaRPr lang="pl-PL" dirty="0">
              <a:latin typeface="Century Gothic" charset="0"/>
              <a:ea typeface="Century Gothic" charset="0"/>
              <a:cs typeface="Century Gothic" charset="0"/>
            </a:endParaRPr>
          </a:p>
        </p:txBody>
      </p:sp>
      <p:pic>
        <p:nvPicPr>
          <p:cNvPr id="4" name="Obraz 3"/>
          <p:cNvPicPr>
            <a:picLocks noChangeAspect="1"/>
          </p:cNvPicPr>
          <p:nvPr/>
        </p:nvPicPr>
        <p:blipFill>
          <a:blip r:embed="rId2"/>
          <a:stretch>
            <a:fillRect/>
          </a:stretch>
        </p:blipFill>
        <p:spPr>
          <a:xfrm rot="1100023">
            <a:off x="8546054" y="204354"/>
            <a:ext cx="3618144" cy="2261340"/>
          </a:xfrm>
          <a:prstGeom prst="rect">
            <a:avLst/>
          </a:prstGeom>
        </p:spPr>
      </p:pic>
    </p:spTree>
    <p:extLst>
      <p:ext uri="{BB962C8B-B14F-4D97-AF65-F5344CB8AC3E}">
        <p14:creationId xmlns:p14="http://schemas.microsoft.com/office/powerpoint/2010/main" val="1220761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t="9803"/>
          <a:stretch/>
        </p:blipFill>
        <p:spPr>
          <a:xfrm>
            <a:off x="-119921" y="-14990"/>
            <a:ext cx="12311921" cy="6872990"/>
          </a:xfrm>
          <a:prstGeom prst="rect">
            <a:avLst/>
          </a:prstGeom>
        </p:spPr>
      </p:pic>
    </p:spTree>
    <p:extLst>
      <p:ext uri="{BB962C8B-B14F-4D97-AF65-F5344CB8AC3E}">
        <p14:creationId xmlns:p14="http://schemas.microsoft.com/office/powerpoint/2010/main" val="245917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GB" dirty="0" smtClean="0">
                <a:latin typeface="Century Gothic" charset="0"/>
                <a:ea typeface="Century Gothic" charset="0"/>
                <a:cs typeface="Century Gothic" charset="0"/>
              </a:rPr>
              <a:t>Future of </a:t>
            </a:r>
            <a:r>
              <a:rPr lang="en-GB" dirty="0" err="1" smtClean="0">
                <a:latin typeface="Century Gothic" charset="0"/>
                <a:ea typeface="Century Gothic" charset="0"/>
                <a:cs typeface="Century Gothic" charset="0"/>
              </a:rPr>
              <a:t>uk</a:t>
            </a:r>
            <a:endParaRPr lang="en-GB" dirty="0">
              <a:latin typeface="Century Gothic" charset="0"/>
              <a:ea typeface="Century Gothic" charset="0"/>
              <a:cs typeface="Century Gothic" charset="0"/>
            </a:endParaRPr>
          </a:p>
        </p:txBody>
      </p:sp>
      <p:sp>
        <p:nvSpPr>
          <p:cNvPr id="3" name="Symbol zastępczy zawartości 2"/>
          <p:cNvSpPr>
            <a:spLocks noGrp="1"/>
          </p:cNvSpPr>
          <p:nvPr>
            <p:ph idx="1"/>
          </p:nvPr>
        </p:nvSpPr>
        <p:spPr/>
        <p:txBody>
          <a:bodyPr/>
          <a:lstStyle/>
          <a:p>
            <a:pPr>
              <a:buFont typeface="Arial" charset="0"/>
              <a:buChar char="•"/>
            </a:pPr>
            <a:r>
              <a:rPr lang="en-GB" dirty="0" smtClean="0">
                <a:latin typeface="Century Gothic" charset="0"/>
                <a:ea typeface="Century Gothic" charset="0"/>
                <a:cs typeface="Century Gothic" charset="0"/>
              </a:rPr>
              <a:t>If Britain will have to leave the single market, it will pay more for its trade with Europe. The world leader in commercial dues insurance, calculated that leaving the United Kingdom could lead to a black hole in 30 billion pounds in the next three years.</a:t>
            </a:r>
          </a:p>
          <a:p>
            <a:pPr>
              <a:buFont typeface="Arial" charset="0"/>
              <a:buChar char="•"/>
            </a:pPr>
            <a:r>
              <a:rPr lang="en-GB" dirty="0" smtClean="0">
                <a:latin typeface="Century Gothic" charset="0"/>
                <a:ea typeface="Century Gothic" charset="0"/>
                <a:cs typeface="Century Gothic" charset="0"/>
              </a:rPr>
              <a:t>One of the option under consideration was to impose on migrant workers the obligation to obtain a work permit, in the form of a kind of visa, on the basis of the points applied by Australia. In practice, only skilled workers will be admitted to specific sectors of the economy. But this model was rejected by Prime Minister May, who claimed that it would not give sufficient control of the government for migration - notes the BBC.</a:t>
            </a:r>
            <a:endParaRPr lang="en-GB" dirty="0">
              <a:latin typeface="Century Gothic" charset="0"/>
              <a:ea typeface="Century Gothic" charset="0"/>
              <a:cs typeface="Century Gothic" charset="0"/>
            </a:endParaRPr>
          </a:p>
        </p:txBody>
      </p:sp>
      <p:pic>
        <p:nvPicPr>
          <p:cNvPr id="4" name="Obraz 3"/>
          <p:cNvPicPr>
            <a:picLocks noChangeAspect="1"/>
          </p:cNvPicPr>
          <p:nvPr/>
        </p:nvPicPr>
        <p:blipFill>
          <a:blip r:embed="rId2"/>
          <a:stretch>
            <a:fillRect/>
          </a:stretch>
        </p:blipFill>
        <p:spPr>
          <a:xfrm rot="994830">
            <a:off x="8612077" y="483107"/>
            <a:ext cx="3407664" cy="1703832"/>
          </a:xfrm>
          <a:prstGeom prst="rect">
            <a:avLst/>
          </a:prstGeom>
        </p:spPr>
      </p:pic>
    </p:spTree>
    <p:extLst>
      <p:ext uri="{BB962C8B-B14F-4D97-AF65-F5344CB8AC3E}">
        <p14:creationId xmlns:p14="http://schemas.microsoft.com/office/powerpoint/2010/main" val="18130950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stretch>
            <a:fillRect/>
          </a:stretch>
        </p:blipFill>
        <p:spPr>
          <a:xfrm>
            <a:off x="0" y="-11604"/>
            <a:ext cx="12192000" cy="6869604"/>
          </a:xfrm>
          <a:prstGeom prst="rect">
            <a:avLst/>
          </a:prstGeom>
        </p:spPr>
      </p:pic>
    </p:spTree>
    <p:extLst>
      <p:ext uri="{BB962C8B-B14F-4D97-AF65-F5344CB8AC3E}">
        <p14:creationId xmlns:p14="http://schemas.microsoft.com/office/powerpoint/2010/main" val="5335387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ny">
  <a:themeElements>
    <a:clrScheme name="Aerodynamiczny">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Integralny">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ny">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125000"/>
              </a:schemeClr>
              <a:schemeClr val="phClr">
                <a:tint val="92000"/>
                <a:shade val="70000"/>
                <a:satMod val="110000"/>
              </a:schemeClr>
            </a:duotone>
          </a:blip>
          <a:tile tx="0" ty="0" sx="22000" sy="22000" flip="none" algn="tl"/>
        </a:blipFill>
      </a:bgFillStyleLst>
    </a:fmtScheme>
  </a:themeElements>
  <a:objectDefaults/>
  <a:extraClrSchemeLst/>
  <a:extLst>
    <a:ext uri="{05A4C25C-085E-4340-85A3-A5531E510DB2}">
      <thm15:themeFamily xmlns:thm15="http://schemas.microsoft.com/office/thememl/2012/main" xmlns="" name="Integral" id="{3577F8C9-A904-41D8-97D2-FD898F53F20E}" vid="{E736489A-00C3-4E0A-AAA8-D4D3127BA5B3}"/>
    </a:ext>
  </a:extLst>
</a:theme>
</file>

<file path=docProps/app.xml><?xml version="1.0" encoding="utf-8"?>
<Properties xmlns="http://schemas.openxmlformats.org/officeDocument/2006/extended-properties" xmlns:vt="http://schemas.openxmlformats.org/officeDocument/2006/docPropsVTypes">
  <Template>Integral</Template>
  <TotalTime>5992</TotalTime>
  <Words>744</Words>
  <Application>Microsoft Office PowerPoint</Application>
  <PresentationFormat>Niestandardowy</PresentationFormat>
  <Paragraphs>48</Paragraphs>
  <Slides>15</Slides>
  <Notes>0</Notes>
  <HiddenSlides>0</HiddenSlides>
  <MMClips>0</MMClips>
  <ScaleCrop>false</ScaleCrop>
  <HeadingPairs>
    <vt:vector size="4" baseType="variant">
      <vt:variant>
        <vt:lpstr>Motyw</vt:lpstr>
      </vt:variant>
      <vt:variant>
        <vt:i4>1</vt:i4>
      </vt:variant>
      <vt:variant>
        <vt:lpstr>Tytuły slajdów</vt:lpstr>
      </vt:variant>
      <vt:variant>
        <vt:i4>15</vt:i4>
      </vt:variant>
    </vt:vector>
  </HeadingPairs>
  <TitlesOfParts>
    <vt:vector size="16" baseType="lpstr">
      <vt:lpstr>Integralny</vt:lpstr>
      <vt:lpstr>Prezentacja programu PowerPoint</vt:lpstr>
      <vt:lpstr>dictionary</vt:lpstr>
      <vt:lpstr>dictionary</vt:lpstr>
      <vt:lpstr>What is it?</vt:lpstr>
      <vt:lpstr>Prezentacja programu PowerPoint</vt:lpstr>
      <vt:lpstr>„Brexit means brexit”</vt:lpstr>
      <vt:lpstr>Prezentacja programu PowerPoint</vt:lpstr>
      <vt:lpstr>Future of uk</vt:lpstr>
      <vt:lpstr>Prezentacja programu PowerPoint</vt:lpstr>
      <vt:lpstr>Future of uk</vt:lpstr>
      <vt:lpstr>Prezentacja programu PowerPoint</vt:lpstr>
      <vt:lpstr>Future of eu</vt:lpstr>
      <vt:lpstr>Prezentacja programu PowerPoint</vt:lpstr>
      <vt:lpstr>Future of Poland</vt:lpstr>
      <vt:lpstr>What people think about brexit?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brekxit</dc:title>
  <dc:creator>Użytkownik Microsoft Office</dc:creator>
  <cp:lastModifiedBy>aswiatek</cp:lastModifiedBy>
  <cp:revision>40</cp:revision>
  <dcterms:created xsi:type="dcterms:W3CDTF">2017-04-23T08:18:33Z</dcterms:created>
  <dcterms:modified xsi:type="dcterms:W3CDTF">2017-05-17T07:53:50Z</dcterms:modified>
</cp:coreProperties>
</file>